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handoutMasterIdLst>
    <p:handoutMasterId r:id="rId77"/>
  </p:handoutMasterIdLst>
  <p:sldIdLst>
    <p:sldId id="350" r:id="rId2"/>
    <p:sldId id="351" r:id="rId3"/>
    <p:sldId id="307" r:id="rId4"/>
    <p:sldId id="338" r:id="rId5"/>
    <p:sldId id="313" r:id="rId6"/>
    <p:sldId id="342" r:id="rId7"/>
    <p:sldId id="339" r:id="rId8"/>
    <p:sldId id="408" r:id="rId9"/>
    <p:sldId id="320" r:id="rId10"/>
    <p:sldId id="409" r:id="rId11"/>
    <p:sldId id="343" r:id="rId12"/>
    <p:sldId id="353" r:id="rId13"/>
    <p:sldId id="360" r:id="rId14"/>
    <p:sldId id="369" r:id="rId15"/>
    <p:sldId id="329" r:id="rId16"/>
    <p:sldId id="293" r:id="rId17"/>
    <p:sldId id="314" r:id="rId18"/>
    <p:sldId id="347" r:id="rId19"/>
    <p:sldId id="315" r:id="rId20"/>
    <p:sldId id="397" r:id="rId21"/>
    <p:sldId id="330" r:id="rId22"/>
    <p:sldId id="332" r:id="rId23"/>
    <p:sldId id="398" r:id="rId24"/>
    <p:sldId id="333" r:id="rId25"/>
    <p:sldId id="334" r:id="rId26"/>
    <p:sldId id="335" r:id="rId27"/>
    <p:sldId id="336" r:id="rId28"/>
    <p:sldId id="340" r:id="rId29"/>
    <p:sldId id="337" r:id="rId30"/>
    <p:sldId id="366" r:id="rId31"/>
    <p:sldId id="399" r:id="rId32"/>
    <p:sldId id="341" r:id="rId33"/>
    <p:sldId id="400" r:id="rId34"/>
    <p:sldId id="348" r:id="rId35"/>
    <p:sldId id="346" r:id="rId36"/>
    <p:sldId id="345" r:id="rId37"/>
    <p:sldId id="401" r:id="rId38"/>
    <p:sldId id="371" r:id="rId39"/>
    <p:sldId id="372" r:id="rId40"/>
    <p:sldId id="373" r:id="rId41"/>
    <p:sldId id="374" r:id="rId42"/>
    <p:sldId id="375" r:id="rId43"/>
    <p:sldId id="376" r:id="rId44"/>
    <p:sldId id="377" r:id="rId45"/>
    <p:sldId id="378" r:id="rId46"/>
    <p:sldId id="379" r:id="rId47"/>
    <p:sldId id="380" r:id="rId48"/>
    <p:sldId id="381" r:id="rId49"/>
    <p:sldId id="382" r:id="rId50"/>
    <p:sldId id="383" r:id="rId51"/>
    <p:sldId id="384" r:id="rId52"/>
    <p:sldId id="385" r:id="rId53"/>
    <p:sldId id="386" r:id="rId54"/>
    <p:sldId id="387" r:id="rId55"/>
    <p:sldId id="388" r:id="rId56"/>
    <p:sldId id="389" r:id="rId57"/>
    <p:sldId id="390" r:id="rId58"/>
    <p:sldId id="391" r:id="rId59"/>
    <p:sldId id="392" r:id="rId60"/>
    <p:sldId id="393" r:id="rId61"/>
    <p:sldId id="394" r:id="rId62"/>
    <p:sldId id="395" r:id="rId63"/>
    <p:sldId id="396" r:id="rId64"/>
    <p:sldId id="410" r:id="rId65"/>
    <p:sldId id="411" r:id="rId66"/>
    <p:sldId id="403" r:id="rId67"/>
    <p:sldId id="404" r:id="rId68"/>
    <p:sldId id="367" r:id="rId69"/>
    <p:sldId id="368" r:id="rId70"/>
    <p:sldId id="370" r:id="rId71"/>
    <p:sldId id="405" r:id="rId72"/>
    <p:sldId id="406" r:id="rId73"/>
    <p:sldId id="407" r:id="rId74"/>
    <p:sldId id="344" r:id="rId7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322" autoAdjust="0"/>
  </p:normalViewPr>
  <p:slideViewPr>
    <p:cSldViewPr snapToGrid="0">
      <p:cViewPr varScale="1">
        <p:scale>
          <a:sx n="68" d="100"/>
          <a:sy n="68" d="100"/>
        </p:scale>
        <p:origin x="792"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C0DDFDDB-2836-424D-A064-E5D041462B56}" type="datetimeFigureOut">
              <a:rPr lang="en-US" smtClean="0"/>
              <a:t>5/21/2021</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48A01A4-5742-4176-9242-92DB432AB7BE}" type="slidenum">
              <a:rPr lang="en-US" smtClean="0"/>
              <a:t>‹#›</a:t>
            </a:fld>
            <a:endParaRPr lang="en-US"/>
          </a:p>
        </p:txBody>
      </p:sp>
    </p:spTree>
    <p:extLst>
      <p:ext uri="{BB962C8B-B14F-4D97-AF65-F5344CB8AC3E}">
        <p14:creationId xmlns:p14="http://schemas.microsoft.com/office/powerpoint/2010/main" val="1217818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B004D6EE-5A19-47C6-B079-613416DEB11D}" type="datetimeFigureOut">
              <a:rPr lang="en-US" smtClean="0"/>
              <a:t>5/21/2021</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3B7B6653-D343-4FE4-9950-62AB4830FDF5}" type="slidenum">
              <a:rPr lang="en-US" smtClean="0"/>
              <a:t>‹#›</a:t>
            </a:fld>
            <a:endParaRPr lang="en-US"/>
          </a:p>
        </p:txBody>
      </p:sp>
    </p:spTree>
    <p:extLst>
      <p:ext uri="{BB962C8B-B14F-4D97-AF65-F5344CB8AC3E}">
        <p14:creationId xmlns:p14="http://schemas.microsoft.com/office/powerpoint/2010/main" val="27974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point,</a:t>
            </a:r>
            <a:r>
              <a:rPr lang="en-US" baseline="0" dirty="0"/>
              <a:t> a service purchase order is not valid and will need to be received, closed out or cancelled prior to FEYE</a:t>
            </a:r>
            <a:endParaRPr lang="en-US" dirty="0"/>
          </a:p>
        </p:txBody>
      </p:sp>
      <p:sp>
        <p:nvSpPr>
          <p:cNvPr id="4" name="Slide Number Placeholder 3"/>
          <p:cNvSpPr>
            <a:spLocks noGrp="1"/>
          </p:cNvSpPr>
          <p:nvPr>
            <p:ph type="sldNum" sz="quarter" idx="10"/>
          </p:nvPr>
        </p:nvSpPr>
        <p:spPr/>
        <p:txBody>
          <a:bodyPr/>
          <a:lstStyle/>
          <a:p>
            <a:fld id="{5C40D4BC-3479-4F40-AA26-DC4F9B7B5A3D}" type="slidenum">
              <a:rPr lang="en-US" smtClean="0"/>
              <a:t>3</a:t>
            </a:fld>
            <a:endParaRPr lang="en-US"/>
          </a:p>
        </p:txBody>
      </p:sp>
    </p:spTree>
    <p:extLst>
      <p:ext uri="{BB962C8B-B14F-4D97-AF65-F5344CB8AC3E}">
        <p14:creationId xmlns:p14="http://schemas.microsoft.com/office/powerpoint/2010/main" val="4127790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Asset Master. E1 will then auto assign an asset</a:t>
            </a:r>
            <a:r>
              <a:rPr lang="en-US" baseline="0" dirty="0"/>
              <a:t> # to the TAG you just created. </a:t>
            </a:r>
          </a:p>
          <a:p>
            <a:r>
              <a:rPr lang="en-US" baseline="0" dirty="0"/>
              <a:t>More details in the E1 training guides </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44</a:t>
            </a:fld>
            <a:endParaRPr lang="en-US"/>
          </a:p>
        </p:txBody>
      </p:sp>
    </p:spTree>
    <p:extLst>
      <p:ext uri="{BB962C8B-B14F-4D97-AF65-F5344CB8AC3E}">
        <p14:creationId xmlns:p14="http://schemas.microsoft.com/office/powerpoint/2010/main" val="1032459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46</a:t>
            </a:fld>
            <a:endParaRPr lang="en-US"/>
          </a:p>
        </p:txBody>
      </p:sp>
    </p:spTree>
    <p:extLst>
      <p:ext uri="{BB962C8B-B14F-4D97-AF65-F5344CB8AC3E}">
        <p14:creationId xmlns:p14="http://schemas.microsoft.com/office/powerpoint/2010/main" val="2733782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receipts,</a:t>
            </a:r>
            <a:r>
              <a:rPr lang="en-US" baseline="0" dirty="0"/>
              <a:t> OV batches, posted to report </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47</a:t>
            </a:fld>
            <a:endParaRPr lang="en-US"/>
          </a:p>
        </p:txBody>
      </p:sp>
    </p:spTree>
    <p:extLst>
      <p:ext uri="{BB962C8B-B14F-4D97-AF65-F5344CB8AC3E}">
        <p14:creationId xmlns:p14="http://schemas.microsoft.com/office/powerpoint/2010/main" val="566678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discover that this report has</a:t>
            </a:r>
            <a:r>
              <a:rPr lang="en-US" baseline="0" dirty="0"/>
              <a:t> multiple assets listed, it is possible that an error may have occurred. Ex. Cost might have been “passed” on, and not posted to the asset. Need to review the Asset Master Record, and purchase order to determine if costs need to be posted. </a:t>
            </a:r>
          </a:p>
          <a:p>
            <a:endParaRPr lang="en-US" baseline="0" dirty="0"/>
          </a:p>
          <a:p>
            <a:r>
              <a:rPr lang="en-US" baseline="0" dirty="0"/>
              <a:t>*The F/A No Cost Report &amp; Unposted FA Report should be reviewed monthly. Unposted FA should be cleared at end of every month.</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49</a:t>
            </a:fld>
            <a:endParaRPr lang="en-US"/>
          </a:p>
        </p:txBody>
      </p:sp>
    </p:spTree>
    <p:extLst>
      <p:ext uri="{BB962C8B-B14F-4D97-AF65-F5344CB8AC3E}">
        <p14:creationId xmlns:p14="http://schemas.microsoft.com/office/powerpoint/2010/main" val="308514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 Asset Record must be created before you can</a:t>
            </a:r>
            <a:r>
              <a:rPr lang="en-US" baseline="0" dirty="0"/>
              <a:t> post the cost to the assets. </a:t>
            </a:r>
            <a:endParaRPr lang="en-US" dirty="0"/>
          </a:p>
          <a:p>
            <a:r>
              <a:rPr lang="en-US" dirty="0"/>
              <a:t>*Doc number from Unposted Fixed Asset report,</a:t>
            </a:r>
            <a:r>
              <a:rPr lang="en-US" baseline="0" dirty="0"/>
              <a:t> will pull up receipt entry. </a:t>
            </a:r>
          </a:p>
          <a:p>
            <a:r>
              <a:rPr lang="en-US" baseline="0" dirty="0"/>
              <a:t>*Row, revise entries to add tag # to entry </a:t>
            </a:r>
          </a:p>
          <a:p>
            <a:r>
              <a:rPr lang="en-US" baseline="0" dirty="0"/>
              <a:t>**Row, Post, and Save. </a:t>
            </a:r>
          </a:p>
          <a:p>
            <a:r>
              <a:rPr lang="en-US" baseline="0" dirty="0"/>
              <a:t>Hit hourglass to refresh this screen, your unposted should disappear.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51</a:t>
            </a:fld>
            <a:endParaRPr lang="en-US"/>
          </a:p>
        </p:txBody>
      </p:sp>
    </p:spTree>
    <p:extLst>
      <p:ext uri="{BB962C8B-B14F-4D97-AF65-F5344CB8AC3E}">
        <p14:creationId xmlns:p14="http://schemas.microsoft.com/office/powerpoint/2010/main" val="3549288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your</a:t>
            </a:r>
            <a:r>
              <a:rPr lang="en-US" baseline="0" dirty="0"/>
              <a:t> asset should look like in E1 when cos</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52</a:t>
            </a:fld>
            <a:endParaRPr lang="en-US"/>
          </a:p>
        </p:txBody>
      </p:sp>
    </p:spTree>
    <p:extLst>
      <p:ext uri="{BB962C8B-B14F-4D97-AF65-F5344CB8AC3E}">
        <p14:creationId xmlns:p14="http://schemas.microsoft.com/office/powerpoint/2010/main" val="3713074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a:t>
            </a:r>
            <a:r>
              <a:rPr lang="en-US" dirty="0" err="1"/>
              <a:t>Dr</a:t>
            </a:r>
            <a:r>
              <a:rPr lang="en-US" dirty="0"/>
              <a:t> have been posted, refresh screen. Only CR</a:t>
            </a:r>
            <a:r>
              <a:rPr lang="en-US" baseline="0" dirty="0"/>
              <a:t> should show. </a:t>
            </a:r>
          </a:p>
        </p:txBody>
      </p:sp>
      <p:sp>
        <p:nvSpPr>
          <p:cNvPr id="4" name="Slide Number Placeholder 3"/>
          <p:cNvSpPr>
            <a:spLocks noGrp="1"/>
          </p:cNvSpPr>
          <p:nvPr>
            <p:ph type="sldNum" sz="quarter" idx="10"/>
          </p:nvPr>
        </p:nvSpPr>
        <p:spPr/>
        <p:txBody>
          <a:bodyPr/>
          <a:lstStyle/>
          <a:p>
            <a:fld id="{863DBF41-3D5E-44EF-A208-70C618DE5E3E}" type="slidenum">
              <a:rPr lang="en-US" smtClean="0"/>
              <a:t>58</a:t>
            </a:fld>
            <a:endParaRPr lang="en-US"/>
          </a:p>
        </p:txBody>
      </p:sp>
    </p:spTree>
    <p:extLst>
      <p:ext uri="{BB962C8B-B14F-4D97-AF65-F5344CB8AC3E}">
        <p14:creationId xmlns:p14="http://schemas.microsoft.com/office/powerpoint/2010/main" val="757653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passing on CR, yellow message box appears,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changing from “blank” to “P” E1 will ignore this record. OK to hit OK again, this is what we want it to do. </a:t>
            </a:r>
            <a:endParaRPr lang="en-US" dirty="0"/>
          </a:p>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59</a:t>
            </a:fld>
            <a:endParaRPr lang="en-US"/>
          </a:p>
        </p:txBody>
      </p:sp>
    </p:spTree>
    <p:extLst>
      <p:ext uri="{BB962C8B-B14F-4D97-AF65-F5344CB8AC3E}">
        <p14:creationId xmlns:p14="http://schemas.microsoft.com/office/powerpoint/2010/main" val="2810225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0D4BC-3479-4F40-AA26-DC4F9B7B5A3D}" type="slidenum">
              <a:rPr lang="en-US" smtClean="0"/>
              <a:t>74</a:t>
            </a:fld>
            <a:endParaRPr lang="en-US"/>
          </a:p>
        </p:txBody>
      </p:sp>
    </p:spTree>
    <p:extLst>
      <p:ext uri="{BB962C8B-B14F-4D97-AF65-F5344CB8AC3E}">
        <p14:creationId xmlns:p14="http://schemas.microsoft.com/office/powerpoint/2010/main" val="337152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cancelling a PO, it will ask if you are sure…choose Yes.</a:t>
            </a:r>
            <a:r>
              <a:rPr lang="en-US" baseline="0" dirty="0"/>
              <a:t>  Then it will bring up a screen for you to leave a comment on why PO is being cancelled.  You will still need to save after this.</a:t>
            </a:r>
            <a:endParaRPr lang="en-US" dirty="0"/>
          </a:p>
        </p:txBody>
      </p:sp>
      <p:sp>
        <p:nvSpPr>
          <p:cNvPr id="4" name="Slide Number Placeholder 3"/>
          <p:cNvSpPr>
            <a:spLocks noGrp="1"/>
          </p:cNvSpPr>
          <p:nvPr>
            <p:ph type="sldNum" sz="quarter" idx="10"/>
          </p:nvPr>
        </p:nvSpPr>
        <p:spPr/>
        <p:txBody>
          <a:bodyPr/>
          <a:lstStyle/>
          <a:p>
            <a:fld id="{216C0BE4-2381-4C2C-BCD2-2F848926283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8255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cancelling a PO, it will ask if you are sure…choose Yes.</a:t>
            </a:r>
            <a:r>
              <a:rPr lang="en-US" baseline="0" dirty="0"/>
              <a:t>  Then it will bring up a screen for you to leave a comment on why PO is being cancelled.  You will still need to save after this.</a:t>
            </a:r>
            <a:endParaRPr lang="en-US" dirty="0"/>
          </a:p>
        </p:txBody>
      </p:sp>
      <p:sp>
        <p:nvSpPr>
          <p:cNvPr id="4" name="Slide Number Placeholder 3"/>
          <p:cNvSpPr>
            <a:spLocks noGrp="1"/>
          </p:cNvSpPr>
          <p:nvPr>
            <p:ph type="sldNum" sz="quarter" idx="10"/>
          </p:nvPr>
        </p:nvSpPr>
        <p:spPr/>
        <p:txBody>
          <a:bodyPr/>
          <a:lstStyle/>
          <a:p>
            <a:fld id="{216C0BE4-2381-4C2C-BCD2-2F848926283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08937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C0BE4-2381-4C2C-BCD2-2F848926283F}" type="slidenum">
              <a:rPr lang="en-US" smtClean="0"/>
              <a:t>6</a:t>
            </a:fld>
            <a:endParaRPr lang="en-US" dirty="0"/>
          </a:p>
        </p:txBody>
      </p:sp>
    </p:spTree>
    <p:extLst>
      <p:ext uri="{BB962C8B-B14F-4D97-AF65-F5344CB8AC3E}">
        <p14:creationId xmlns:p14="http://schemas.microsoft.com/office/powerpoint/2010/main" val="393764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C0BE4-2381-4C2C-BCD2-2F848926283F}" type="slidenum">
              <a:rPr lang="en-US" smtClean="0"/>
              <a:t>7</a:t>
            </a:fld>
            <a:endParaRPr lang="en-US" dirty="0"/>
          </a:p>
        </p:txBody>
      </p:sp>
    </p:spTree>
    <p:extLst>
      <p:ext uri="{BB962C8B-B14F-4D97-AF65-F5344CB8AC3E}">
        <p14:creationId xmlns:p14="http://schemas.microsoft.com/office/powerpoint/2010/main" val="412764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C0BE4-2381-4C2C-BCD2-2F848926283F}" type="slidenum">
              <a:rPr lang="en-US" smtClean="0"/>
              <a:t>8</a:t>
            </a:fld>
            <a:endParaRPr lang="en-US" dirty="0"/>
          </a:p>
        </p:txBody>
      </p:sp>
    </p:spTree>
    <p:extLst>
      <p:ext uri="{BB962C8B-B14F-4D97-AF65-F5344CB8AC3E}">
        <p14:creationId xmlns:p14="http://schemas.microsoft.com/office/powerpoint/2010/main" val="2529446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 Pillars</a:t>
            </a:r>
            <a:r>
              <a:rPr lang="en-US" baseline="0" dirty="0"/>
              <a:t> of an asset:</a:t>
            </a:r>
            <a:endParaRPr lang="en-US" dirty="0"/>
          </a:p>
          <a:p>
            <a:r>
              <a:rPr lang="en-US" dirty="0"/>
              <a:t>Procurement:</a:t>
            </a:r>
            <a:r>
              <a:rPr lang="en-US" baseline="0" dirty="0"/>
              <a:t> Single or Multiple PO lines: single line-easy post for FA, one line with multiple items will be a FA split to assign costs to each item </a:t>
            </a:r>
          </a:p>
          <a:p>
            <a:r>
              <a:rPr lang="en-US" baseline="0" dirty="0"/>
              <a:t>Accounting: starts with receipting of the PO. Receipting PO creates OV batch, make sure this has posted before the PV batch is created.</a:t>
            </a:r>
          </a:p>
          <a:p>
            <a:r>
              <a:rPr lang="en-US" baseline="0" dirty="0"/>
              <a:t>Fixed Assets: begins with creating the Asset Master </a:t>
            </a:r>
          </a:p>
          <a:p>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39</a:t>
            </a:fld>
            <a:endParaRPr lang="en-US"/>
          </a:p>
        </p:txBody>
      </p:sp>
    </p:spTree>
    <p:extLst>
      <p:ext uri="{BB962C8B-B14F-4D97-AF65-F5344CB8AC3E}">
        <p14:creationId xmlns:p14="http://schemas.microsoft.com/office/powerpoint/2010/main" val="1043973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a:t>
            </a:r>
            <a:r>
              <a:rPr lang="en-US" baseline="0" dirty="0"/>
              <a:t> with FA Tag #</a:t>
            </a:r>
          </a:p>
          <a:p>
            <a:r>
              <a:rPr lang="en-US" baseline="0" dirty="0"/>
              <a:t>How to find fund</a:t>
            </a:r>
          </a:p>
          <a:p>
            <a:r>
              <a:rPr lang="en-US" baseline="0" dirty="0"/>
              <a:t>Acct #-how to find. Next slide-why is this important? </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41</a:t>
            </a:fld>
            <a:endParaRPr lang="en-US"/>
          </a:p>
        </p:txBody>
      </p:sp>
    </p:spTree>
    <p:extLst>
      <p:ext uri="{BB962C8B-B14F-4D97-AF65-F5344CB8AC3E}">
        <p14:creationId xmlns:p14="http://schemas.microsoft.com/office/powerpoint/2010/main" val="866876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a:t>
            </a:r>
            <a:r>
              <a:rPr lang="en-US" baseline="0" dirty="0"/>
              <a:t> the Acct #, #’s 3 and 4 relative to 2 parts of the asset</a:t>
            </a:r>
            <a:br>
              <a:rPr lang="en-US" baseline="0" dirty="0"/>
            </a:br>
            <a:r>
              <a:rPr lang="en-US" baseline="0" dirty="0"/>
              <a:t>*Depreciation-see coding</a:t>
            </a:r>
          </a:p>
          <a:p>
            <a:r>
              <a:rPr lang="en-US" baseline="0" dirty="0"/>
              <a:t>*Item Code-next slide </a:t>
            </a:r>
            <a:endParaRPr lang="en-US" dirty="0"/>
          </a:p>
        </p:txBody>
      </p:sp>
      <p:sp>
        <p:nvSpPr>
          <p:cNvPr id="4" name="Slide Number Placeholder 3"/>
          <p:cNvSpPr>
            <a:spLocks noGrp="1"/>
          </p:cNvSpPr>
          <p:nvPr>
            <p:ph type="sldNum" sz="quarter" idx="10"/>
          </p:nvPr>
        </p:nvSpPr>
        <p:spPr/>
        <p:txBody>
          <a:bodyPr/>
          <a:lstStyle/>
          <a:p>
            <a:fld id="{863DBF41-3D5E-44EF-A208-70C618DE5E3E}" type="slidenum">
              <a:rPr lang="en-US" smtClean="0"/>
              <a:t>42</a:t>
            </a:fld>
            <a:endParaRPr lang="en-US"/>
          </a:p>
        </p:txBody>
      </p:sp>
    </p:spTree>
    <p:extLst>
      <p:ext uri="{BB962C8B-B14F-4D97-AF65-F5344CB8AC3E}">
        <p14:creationId xmlns:p14="http://schemas.microsoft.com/office/powerpoint/2010/main" val="4220363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C6368B8-D5AB-4C6E-909E-5173B96A4473}" type="datetimeFigureOut">
              <a:rPr lang="en-US" smtClean="0"/>
              <a:t>5/21/2021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4C97892-C8DF-474A-9386-D42D87D3B97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66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295742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2357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427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3538286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8777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7122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055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49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6368B8-D5AB-4C6E-909E-5173B96A4473}"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183356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6368B8-D5AB-4C6E-909E-5173B96A4473}" type="datetimeFigureOut">
              <a:rPr lang="en-US" smtClean="0"/>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97892-C8DF-474A-9386-D42D87D3B97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934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6368B8-D5AB-4C6E-909E-5173B96A4473}"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738242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6368B8-D5AB-4C6E-909E-5173B96A4473}" type="datetimeFigureOut">
              <a:rPr lang="en-US" smtClean="0"/>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97892-C8DF-474A-9386-D42D87D3B97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5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6368B8-D5AB-4C6E-909E-5173B96A4473}" type="datetimeFigureOut">
              <a:rPr lang="en-US" smtClean="0"/>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97892-C8DF-474A-9386-D42D87D3B97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8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368B8-D5AB-4C6E-909E-5173B96A4473}" type="datetimeFigureOut">
              <a:rPr lang="en-US" smtClean="0"/>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384953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403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C6368B8-D5AB-4C6E-909E-5173B96A4473}" type="datetimeFigureOut">
              <a:rPr lang="en-US" smtClean="0"/>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97892-C8DF-474A-9386-D42D87D3B97E}" type="slidenum">
              <a:rPr lang="en-US" smtClean="0"/>
              <a:t>‹#›</a:t>
            </a:fld>
            <a:endParaRPr lang="en-US"/>
          </a:p>
        </p:txBody>
      </p:sp>
    </p:spTree>
    <p:extLst>
      <p:ext uri="{BB962C8B-B14F-4D97-AF65-F5344CB8AC3E}">
        <p14:creationId xmlns:p14="http://schemas.microsoft.com/office/powerpoint/2010/main" val="201142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6368B8-D5AB-4C6E-909E-5173B96A4473}" type="datetimeFigureOut">
              <a:rPr lang="en-US" smtClean="0"/>
              <a:t>5/21/2021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C97892-C8DF-474A-9386-D42D87D3B97E}" type="slidenum">
              <a:rPr lang="en-US" smtClean="0"/>
              <a:t>‹#›</a:t>
            </a:fld>
            <a:endParaRPr lang="en-US"/>
          </a:p>
        </p:txBody>
      </p:sp>
    </p:spTree>
    <p:extLst>
      <p:ext uri="{BB962C8B-B14F-4D97-AF65-F5344CB8AC3E}">
        <p14:creationId xmlns:p14="http://schemas.microsoft.com/office/powerpoint/2010/main" val="3092272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das.nebraska.gov/personnel/user_guides/ewoc/terminateanemployee.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mailto:Shannon.muffly@nebraska.gov"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8" Type="http://schemas.openxmlformats.org/officeDocument/2006/relationships/hyperlink" Target="mailto:kevin.le@nebraska.gov" TargetMode="External"/><Relationship Id="rId3" Type="http://schemas.openxmlformats.org/officeDocument/2006/relationships/hyperlink" Target="http://das.nebraska/accounting" TargetMode="External"/><Relationship Id="rId7" Type="http://schemas.openxmlformats.org/officeDocument/2006/relationships/hyperlink" Target="mailto:Chad.pinger@nebraska.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Shannon.muffly@nebraska.gov" TargetMode="External"/><Relationship Id="rId5" Type="http://schemas.openxmlformats.org/officeDocument/2006/relationships/hyperlink" Target="mailto:Sheryl.hesseltine@nebraska.gov" TargetMode="External"/><Relationship Id="rId4" Type="http://schemas.openxmlformats.org/officeDocument/2006/relationships/hyperlink" Target="http://www.nebraskalegislature.gov/laws/browse-statutes.php" TargetMode="Externa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oprals.state.gov/web920/per_diem.asp"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defensetravel.dod.mil/site/perdiemCalc.cfm" TargetMode="External"/><Relationship Id="rId4" Type="http://schemas.openxmlformats.org/officeDocument/2006/relationships/hyperlink" Target="https://www.gsa.gov/travel/plan-book/per-diem-rates"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youtu.be/tQJmOdlF0i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3558" y="1976387"/>
            <a:ext cx="10515600" cy="1475874"/>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400" i="1" dirty="0">
                <a:solidFill>
                  <a:srgbClr val="FF0000"/>
                </a:solidFill>
                <a:effectLst>
                  <a:outerShdw blurRad="38100" dist="38100" dir="2700000" algn="tl">
                    <a:srgbClr val="000000">
                      <a:alpha val="43137"/>
                    </a:srgbClr>
                  </a:outerShdw>
                </a:effectLst>
              </a:rPr>
              <a:t>State Accounting</a:t>
            </a:r>
            <a:br>
              <a:rPr lang="en-US" sz="4400" i="1" dirty="0">
                <a:solidFill>
                  <a:srgbClr val="FF0000"/>
                </a:solidFill>
                <a:effectLst>
                  <a:outerShdw blurRad="38100" dist="38100" dir="2700000" algn="tl">
                    <a:srgbClr val="000000">
                      <a:alpha val="43137"/>
                    </a:srgbClr>
                  </a:outerShdw>
                </a:effectLst>
              </a:rPr>
            </a:br>
            <a:r>
              <a:rPr lang="en-US" sz="4400" i="1" dirty="0">
                <a:solidFill>
                  <a:srgbClr val="FF0000"/>
                </a:solidFill>
                <a:effectLst>
                  <a:outerShdw blurRad="38100" dist="38100" dir="2700000" algn="tl">
                    <a:srgbClr val="000000">
                      <a:alpha val="43137"/>
                    </a:srgbClr>
                  </a:outerShdw>
                </a:effectLst>
              </a:rPr>
              <a:t>Business User Group (BUG) </a:t>
            </a:r>
          </a:p>
        </p:txBody>
      </p:sp>
      <p:sp>
        <p:nvSpPr>
          <p:cNvPr id="3" name="Subtitle 2"/>
          <p:cNvSpPr>
            <a:spLocks noGrp="1"/>
          </p:cNvSpPr>
          <p:nvPr>
            <p:ph type="body" idx="1"/>
          </p:nvPr>
        </p:nvSpPr>
        <p:spPr>
          <a:xfrm>
            <a:off x="663409" y="4323347"/>
            <a:ext cx="10515600" cy="1580147"/>
          </a:xfrm>
        </p:spPr>
        <p:txBody>
          <a:bodyPr>
            <a:normAutofit/>
          </a:bodyPr>
          <a:lstStyle/>
          <a:p>
            <a:pPr algn="ctr"/>
            <a:r>
              <a:rPr lang="en-US" sz="1800" dirty="0">
                <a:solidFill>
                  <a:schemeClr val="accent4">
                    <a:lumMod val="50000"/>
                  </a:schemeClr>
                </a:solidFill>
              </a:rPr>
              <a:t>Tuesday, May 25, 2021</a:t>
            </a:r>
          </a:p>
          <a:p>
            <a:pPr algn="ctr"/>
            <a:r>
              <a:rPr lang="en-US" sz="1800" dirty="0">
                <a:solidFill>
                  <a:schemeClr val="accent4">
                    <a:lumMod val="50000"/>
                  </a:schemeClr>
                </a:solidFill>
              </a:rPr>
              <a:t>9:00 AM – 11:00 AM</a:t>
            </a:r>
          </a:p>
          <a:p>
            <a:pPr algn="ctr"/>
            <a:r>
              <a:rPr lang="en-US" sz="1800" dirty="0">
                <a:solidFill>
                  <a:schemeClr val="accent4">
                    <a:lumMod val="50000"/>
                  </a:schemeClr>
                </a:solidFill>
              </a:rPr>
              <a:t>WebEx only</a:t>
            </a:r>
          </a:p>
          <a:p>
            <a:endParaRPr lang="en-US" dirty="0"/>
          </a:p>
        </p:txBody>
      </p:sp>
      <p:pic>
        <p:nvPicPr>
          <p:cNvPr id="4" name="Picture 3"/>
          <p:cNvPicPr>
            <a:picLocks noChangeAspect="1"/>
          </p:cNvPicPr>
          <p:nvPr/>
        </p:nvPicPr>
        <p:blipFill>
          <a:blip r:embed="rId2"/>
          <a:stretch>
            <a:fillRect/>
          </a:stretch>
        </p:blipFill>
        <p:spPr>
          <a:xfrm>
            <a:off x="3883860" y="208131"/>
            <a:ext cx="4860758" cy="1592596"/>
          </a:xfrm>
          <a:prstGeom prst="rect">
            <a:avLst/>
          </a:prstGeom>
          <a:ln w="19050">
            <a:noFill/>
          </a:ln>
        </p:spPr>
      </p:pic>
    </p:spTree>
    <p:extLst>
      <p:ext uri="{BB962C8B-B14F-4D97-AF65-F5344CB8AC3E}">
        <p14:creationId xmlns:p14="http://schemas.microsoft.com/office/powerpoint/2010/main" val="4010296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A50C9-C98F-448C-B809-AA501CFFFAEE}"/>
              </a:ext>
            </a:extLst>
          </p:cNvPr>
          <p:cNvSpPr>
            <a:spLocks noGrp="1"/>
          </p:cNvSpPr>
          <p:nvPr>
            <p:ph type="title"/>
          </p:nvPr>
        </p:nvSpPr>
        <p:spPr/>
        <p:txBody>
          <a:bodyPr/>
          <a:lstStyle/>
          <a:p>
            <a:r>
              <a:rPr lang="en-US" dirty="0"/>
              <a:t>Other </a:t>
            </a:r>
            <a:r>
              <a:rPr lang="en-US"/>
              <a:t>Expense Reimbursement </a:t>
            </a:r>
            <a:r>
              <a:rPr lang="en-US" dirty="0"/>
              <a:t>Items</a:t>
            </a:r>
          </a:p>
        </p:txBody>
      </p:sp>
      <p:sp>
        <p:nvSpPr>
          <p:cNvPr id="3" name="Content Placeholder 2">
            <a:extLst>
              <a:ext uri="{FF2B5EF4-FFF2-40B4-BE49-F238E27FC236}">
                <a16:creationId xmlns:a16="http://schemas.microsoft.com/office/drawing/2014/main" id="{F605D4BE-3C50-48CD-BA8A-AD204EC0D89E}"/>
              </a:ext>
            </a:extLst>
          </p:cNvPr>
          <p:cNvSpPr>
            <a:spLocks noGrp="1"/>
          </p:cNvSpPr>
          <p:nvPr>
            <p:ph idx="1"/>
          </p:nvPr>
        </p:nvSpPr>
        <p:spPr/>
        <p:txBody>
          <a:bodyPr/>
          <a:lstStyle/>
          <a:p>
            <a:r>
              <a:rPr lang="en-US" dirty="0"/>
              <a:t>Miscellaneous expense</a:t>
            </a:r>
          </a:p>
          <a:p>
            <a:pPr lvl="1"/>
            <a:r>
              <a:rPr lang="en-US" dirty="0"/>
              <a:t>Uber/Taxi tips</a:t>
            </a:r>
          </a:p>
          <a:p>
            <a:pPr lvl="1"/>
            <a:endParaRPr lang="en-US" dirty="0"/>
          </a:p>
          <a:p>
            <a:r>
              <a:rPr lang="en-US" dirty="0"/>
              <a:t>Provided breakfast</a:t>
            </a:r>
          </a:p>
          <a:p>
            <a:pPr lvl="1"/>
            <a:r>
              <a:rPr lang="en-US" dirty="0"/>
              <a:t>When in overnight travel status, a hot breakfast with protein is provided, teammates cannot claim breakfast</a:t>
            </a:r>
          </a:p>
        </p:txBody>
      </p:sp>
    </p:spTree>
    <p:extLst>
      <p:ext uri="{BB962C8B-B14F-4D97-AF65-F5344CB8AC3E}">
        <p14:creationId xmlns:p14="http://schemas.microsoft.com/office/powerpoint/2010/main" val="3364619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20B0A-2F83-4AEA-87A7-AD7A75265454}"/>
              </a:ext>
            </a:extLst>
          </p:cNvPr>
          <p:cNvSpPr>
            <a:spLocks noGrp="1"/>
          </p:cNvSpPr>
          <p:nvPr>
            <p:ph type="title"/>
          </p:nvPr>
        </p:nvSpPr>
        <p:spPr/>
        <p:txBody>
          <a:bodyPr/>
          <a:lstStyle/>
          <a:p>
            <a:r>
              <a:rPr lang="en-US" dirty="0"/>
              <a:t>Financial Reporting</a:t>
            </a:r>
          </a:p>
        </p:txBody>
      </p:sp>
      <p:sp>
        <p:nvSpPr>
          <p:cNvPr id="3" name="Content Placeholder 2">
            <a:extLst>
              <a:ext uri="{FF2B5EF4-FFF2-40B4-BE49-F238E27FC236}">
                <a16:creationId xmlns:a16="http://schemas.microsoft.com/office/drawing/2014/main" id="{2602B869-25E9-40AB-8741-DDA395BC1042}"/>
              </a:ext>
            </a:extLst>
          </p:cNvPr>
          <p:cNvSpPr>
            <a:spLocks noGrp="1"/>
          </p:cNvSpPr>
          <p:nvPr>
            <p:ph idx="1"/>
          </p:nvPr>
        </p:nvSpPr>
        <p:spPr/>
        <p:txBody>
          <a:bodyPr/>
          <a:lstStyle/>
          <a:p>
            <a:r>
              <a:rPr lang="en-US" dirty="0"/>
              <a:t>Industry changing the name of the report:</a:t>
            </a:r>
          </a:p>
          <a:p>
            <a:pPr lvl="1"/>
            <a:r>
              <a:rPr lang="en-US" dirty="0"/>
              <a:t>Old – Comprehensive Annual Financial Report</a:t>
            </a:r>
          </a:p>
          <a:p>
            <a:pPr lvl="1"/>
            <a:r>
              <a:rPr lang="en-US" dirty="0"/>
              <a:t>New – Annual Comprehensive Financial Report (ACFR)</a:t>
            </a:r>
          </a:p>
          <a:p>
            <a:pPr lvl="2"/>
            <a:r>
              <a:rPr lang="en-US" dirty="0"/>
              <a:t>Governmental Accounting Standards Board is encouraging early adoption of the change</a:t>
            </a:r>
          </a:p>
          <a:p>
            <a:pPr lvl="3"/>
            <a:r>
              <a:rPr lang="en-US" dirty="0"/>
              <a:t>We will adopt the title change for 2021</a:t>
            </a:r>
          </a:p>
        </p:txBody>
      </p:sp>
    </p:spTree>
    <p:extLst>
      <p:ext uri="{BB962C8B-B14F-4D97-AF65-F5344CB8AC3E}">
        <p14:creationId xmlns:p14="http://schemas.microsoft.com/office/powerpoint/2010/main" val="344187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normAutofit/>
          </a:bodyPr>
          <a:lstStyle/>
          <a:p>
            <a:r>
              <a:rPr lang="en-US" dirty="0"/>
              <a:t>Deactivation of user IDs upon employee termination</a:t>
            </a:r>
          </a:p>
          <a:p>
            <a:pPr lvl="1"/>
            <a:r>
              <a:rPr lang="en-US" dirty="0">
                <a:hlinkClick r:id="rId2"/>
              </a:rPr>
              <a:t>http://das.nebraska.gov/personnel/user_guides/ewoc/terminateanemployee.pdf</a:t>
            </a:r>
            <a:endParaRPr lang="en-US" dirty="0"/>
          </a:p>
          <a:p>
            <a:pPr lvl="1"/>
            <a:r>
              <a:rPr lang="en-US" dirty="0"/>
              <a:t>Workday</a:t>
            </a:r>
          </a:p>
          <a:p>
            <a:pPr lvl="1"/>
            <a:r>
              <a:rPr lang="en-US" dirty="0"/>
              <a:t>Needs to be done right away for security purposes, this has been an audit finding for several years</a:t>
            </a:r>
          </a:p>
          <a:p>
            <a:pPr marL="0" indent="0">
              <a:buNone/>
            </a:pPr>
            <a:endParaRPr lang="en-US" dirty="0"/>
          </a:p>
        </p:txBody>
      </p:sp>
    </p:spTree>
    <p:extLst>
      <p:ext uri="{BB962C8B-B14F-4D97-AF65-F5344CB8AC3E}">
        <p14:creationId xmlns:p14="http://schemas.microsoft.com/office/powerpoint/2010/main" val="3993888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normAutofit/>
          </a:bodyPr>
          <a:lstStyle/>
          <a:p>
            <a:pPr marL="0" indent="0" algn="ctr">
              <a:buNone/>
            </a:pPr>
            <a:r>
              <a:rPr lang="en-US" dirty="0"/>
              <a:t>Requests for State Accounting</a:t>
            </a:r>
          </a:p>
          <a:p>
            <a:pPr marL="0" indent="0" algn="ctr">
              <a:buNone/>
            </a:pPr>
            <a:endParaRPr lang="en-US" dirty="0"/>
          </a:p>
          <a:p>
            <a:r>
              <a:rPr lang="en-US" dirty="0"/>
              <a:t>Always send requests through as.stateaccounting@nebraska.gov</a:t>
            </a:r>
          </a:p>
          <a:p>
            <a:pPr lvl="1"/>
            <a:r>
              <a:rPr lang="en-US" dirty="0"/>
              <a:t>If you are used to working with a specific person you are welcome to cc them </a:t>
            </a:r>
          </a:p>
          <a:p>
            <a:pPr lvl="1"/>
            <a:r>
              <a:rPr lang="en-US" dirty="0"/>
              <a:t>Requests that are sent only to a specific teammate could easily get missed or delayed</a:t>
            </a:r>
          </a:p>
          <a:p>
            <a:pPr marL="0" indent="0">
              <a:buNone/>
            </a:pPr>
            <a:endParaRPr lang="en-US" dirty="0"/>
          </a:p>
        </p:txBody>
      </p:sp>
    </p:spTree>
    <p:extLst>
      <p:ext uri="{BB962C8B-B14F-4D97-AF65-F5344CB8AC3E}">
        <p14:creationId xmlns:p14="http://schemas.microsoft.com/office/powerpoint/2010/main" val="136138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336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Fiscal Year End Schedule</a:t>
            </a:r>
          </a:p>
        </p:txBody>
      </p:sp>
      <p:sp>
        <p:nvSpPr>
          <p:cNvPr id="3" name="Subtitle 2"/>
          <p:cNvSpPr>
            <a:spLocks noGrp="1"/>
          </p:cNvSpPr>
          <p:nvPr>
            <p:ph type="subTitle" idx="1"/>
          </p:nvPr>
        </p:nvSpPr>
        <p:spPr/>
        <p:txBody>
          <a:bodyPr/>
          <a:lstStyle/>
          <a:p>
            <a:r>
              <a:rPr lang="en-US" dirty="0"/>
              <a:t>Sheryl Hesseltine</a:t>
            </a:r>
          </a:p>
        </p:txBody>
      </p:sp>
    </p:spTree>
    <p:extLst>
      <p:ext uri="{BB962C8B-B14F-4D97-AF65-F5344CB8AC3E}">
        <p14:creationId xmlns:p14="http://schemas.microsoft.com/office/powerpoint/2010/main" val="3569628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Tuesday, June 1, 2021</a:t>
            </a:r>
          </a:p>
        </p:txBody>
      </p:sp>
      <p:sp>
        <p:nvSpPr>
          <p:cNvPr id="3" name="Content Placeholder 2"/>
          <p:cNvSpPr>
            <a:spLocks noGrp="1"/>
          </p:cNvSpPr>
          <p:nvPr>
            <p:ph idx="1"/>
          </p:nvPr>
        </p:nvSpPr>
        <p:spPr/>
        <p:txBody>
          <a:bodyPr/>
          <a:lstStyle/>
          <a:p>
            <a:r>
              <a:rPr lang="en-US" dirty="0"/>
              <a:t>Review open manual encumbrances</a:t>
            </a:r>
          </a:p>
        </p:txBody>
      </p:sp>
      <p:pic>
        <p:nvPicPr>
          <p:cNvPr id="4" name="Picture 3">
            <a:extLst>
              <a:ext uri="{FF2B5EF4-FFF2-40B4-BE49-F238E27FC236}">
                <a16:creationId xmlns:a16="http://schemas.microsoft.com/office/drawing/2014/main" id="{8BA0406D-22F5-440A-90E3-8420864CB8EE}"/>
              </a:ext>
            </a:extLst>
          </p:cNvPr>
          <p:cNvPicPr>
            <a:picLocks noChangeAspect="1"/>
          </p:cNvPicPr>
          <p:nvPr/>
        </p:nvPicPr>
        <p:blipFill>
          <a:blip r:embed="rId2"/>
          <a:stretch>
            <a:fillRect/>
          </a:stretch>
        </p:blipFill>
        <p:spPr>
          <a:xfrm>
            <a:off x="1163098" y="2953205"/>
            <a:ext cx="7029297" cy="2761727"/>
          </a:xfrm>
          <a:prstGeom prst="rect">
            <a:avLst/>
          </a:prstGeom>
        </p:spPr>
      </p:pic>
    </p:spTree>
    <p:extLst>
      <p:ext uri="{BB962C8B-B14F-4D97-AF65-F5344CB8AC3E}">
        <p14:creationId xmlns:p14="http://schemas.microsoft.com/office/powerpoint/2010/main" val="4045832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Thursday, June 10, 2021</a:t>
            </a:r>
          </a:p>
        </p:txBody>
      </p:sp>
      <p:sp>
        <p:nvSpPr>
          <p:cNvPr id="3" name="Content Placeholder 2"/>
          <p:cNvSpPr>
            <a:spLocks noGrp="1"/>
          </p:cNvSpPr>
          <p:nvPr>
            <p:ph idx="1"/>
          </p:nvPr>
        </p:nvSpPr>
        <p:spPr/>
        <p:txBody>
          <a:bodyPr/>
          <a:lstStyle/>
          <a:p>
            <a:r>
              <a:rPr lang="en-US" dirty="0"/>
              <a:t>Bi-weekly payroll (B12) due for certification</a:t>
            </a:r>
          </a:p>
        </p:txBody>
      </p:sp>
    </p:spTree>
    <p:extLst>
      <p:ext uri="{BB962C8B-B14F-4D97-AF65-F5344CB8AC3E}">
        <p14:creationId xmlns:p14="http://schemas.microsoft.com/office/powerpoint/2010/main" val="2581778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Monday, June 21, 2021</a:t>
            </a:r>
          </a:p>
        </p:txBody>
      </p:sp>
      <p:sp>
        <p:nvSpPr>
          <p:cNvPr id="3" name="Content Placeholder 2"/>
          <p:cNvSpPr>
            <a:spLocks noGrp="1"/>
          </p:cNvSpPr>
          <p:nvPr>
            <p:ph idx="1"/>
          </p:nvPr>
        </p:nvSpPr>
        <p:spPr/>
        <p:txBody>
          <a:bodyPr/>
          <a:lstStyle/>
          <a:p>
            <a:r>
              <a:rPr lang="en-US" dirty="0"/>
              <a:t>June monthly payroll due for certification</a:t>
            </a:r>
          </a:p>
        </p:txBody>
      </p:sp>
    </p:spTree>
    <p:extLst>
      <p:ext uri="{BB962C8B-B14F-4D97-AF65-F5344CB8AC3E}">
        <p14:creationId xmlns:p14="http://schemas.microsoft.com/office/powerpoint/2010/main" val="1036598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Thursday, June 24, 2021</a:t>
            </a:r>
            <a:br>
              <a:rPr lang="en-US" sz="3600" dirty="0"/>
            </a:br>
            <a:endParaRPr lang="en-US" sz="1800" b="1" dirty="0"/>
          </a:p>
        </p:txBody>
      </p:sp>
      <p:sp>
        <p:nvSpPr>
          <p:cNvPr id="3" name="Content Placeholder 2"/>
          <p:cNvSpPr>
            <a:spLocks noGrp="1"/>
          </p:cNvSpPr>
          <p:nvPr>
            <p:ph idx="1"/>
          </p:nvPr>
        </p:nvSpPr>
        <p:spPr/>
        <p:txBody>
          <a:bodyPr>
            <a:normAutofit/>
          </a:bodyPr>
          <a:lstStyle/>
          <a:p>
            <a:r>
              <a:rPr lang="en-US" dirty="0"/>
              <a:t>Bi-weekly payroll (B13) due for certification</a:t>
            </a:r>
          </a:p>
          <a:p>
            <a:endParaRPr lang="en-US" dirty="0"/>
          </a:p>
        </p:txBody>
      </p:sp>
    </p:spTree>
    <p:extLst>
      <p:ext uri="{BB962C8B-B14F-4D97-AF65-F5344CB8AC3E}">
        <p14:creationId xmlns:p14="http://schemas.microsoft.com/office/powerpoint/2010/main" val="169481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idx="1"/>
          </p:nvPr>
        </p:nvSpPr>
        <p:spPr/>
        <p:txBody>
          <a:bodyPr/>
          <a:lstStyle/>
          <a:p>
            <a:r>
              <a:rPr lang="en-US" dirty="0">
                <a:solidFill>
                  <a:schemeClr val="tx1"/>
                </a:solidFill>
              </a:rPr>
              <a:t>	</a:t>
            </a:r>
            <a:r>
              <a:rPr lang="en-US" sz="2400" dirty="0">
                <a:solidFill>
                  <a:schemeClr val="tx1"/>
                </a:solidFill>
              </a:rPr>
              <a:t>Announcements &amp; Reminders</a:t>
            </a:r>
            <a:r>
              <a:rPr lang="en-US" dirty="0">
                <a:solidFill>
                  <a:schemeClr val="tx1"/>
                </a:solidFill>
              </a:rPr>
              <a:t>	</a:t>
            </a:r>
          </a:p>
        </p:txBody>
      </p:sp>
      <p:sp>
        <p:nvSpPr>
          <p:cNvPr id="4" name="Content Placeholder 3"/>
          <p:cNvSpPr>
            <a:spLocks noGrp="1"/>
          </p:cNvSpPr>
          <p:nvPr>
            <p:ph sz="half" idx="2"/>
          </p:nvPr>
        </p:nvSpPr>
        <p:spPr/>
        <p:txBody>
          <a:bodyPr>
            <a:normAutofit/>
          </a:bodyPr>
          <a:lstStyle/>
          <a:p>
            <a:r>
              <a:rPr lang="en-US" sz="1700" b="1" dirty="0"/>
              <a:t>Welcome</a:t>
            </a:r>
          </a:p>
          <a:p>
            <a:r>
              <a:rPr lang="en-US" sz="1700" b="1" dirty="0"/>
              <a:t>Send questions through WebEx chat</a:t>
            </a:r>
          </a:p>
          <a:p>
            <a:r>
              <a:rPr lang="en-US" sz="1700" b="1" dirty="0"/>
              <a:t>Update to </a:t>
            </a:r>
            <a:r>
              <a:rPr lang="en-US" sz="1700" b="1"/>
              <a:t>miscellaneous items</a:t>
            </a:r>
            <a:endParaRPr lang="en-US" sz="1700" b="1" dirty="0"/>
          </a:p>
          <a:p>
            <a:r>
              <a:rPr lang="en-US" sz="1700" b="1" dirty="0"/>
              <a:t>Deactivation of user IDs upon employee termination</a:t>
            </a:r>
          </a:p>
          <a:p>
            <a:r>
              <a:rPr lang="en-US" sz="1700" b="1" dirty="0"/>
              <a:t>Requests for State Accounting</a:t>
            </a:r>
            <a:endParaRPr lang="en-US" sz="1700" dirty="0"/>
          </a:p>
          <a:p>
            <a:endParaRPr lang="en-US" dirty="0"/>
          </a:p>
        </p:txBody>
      </p:sp>
      <p:sp>
        <p:nvSpPr>
          <p:cNvPr id="5" name="Text Placeholder 4"/>
          <p:cNvSpPr>
            <a:spLocks noGrp="1"/>
          </p:cNvSpPr>
          <p:nvPr>
            <p:ph type="body" sz="quarter" idx="3"/>
          </p:nvPr>
        </p:nvSpPr>
        <p:spPr/>
        <p:txBody>
          <a:bodyPr/>
          <a:lstStyle/>
          <a:p>
            <a:r>
              <a:rPr lang="en-US" sz="2400" dirty="0">
                <a:solidFill>
                  <a:schemeClr val="tx1"/>
                </a:solidFill>
              </a:rPr>
              <a:t>Presentations</a:t>
            </a:r>
          </a:p>
        </p:txBody>
      </p:sp>
      <p:sp>
        <p:nvSpPr>
          <p:cNvPr id="6" name="Content Placeholder 5"/>
          <p:cNvSpPr>
            <a:spLocks noGrp="1"/>
          </p:cNvSpPr>
          <p:nvPr>
            <p:ph sz="quarter" idx="4"/>
          </p:nvPr>
        </p:nvSpPr>
        <p:spPr/>
        <p:txBody>
          <a:bodyPr>
            <a:normAutofit/>
          </a:bodyPr>
          <a:lstStyle/>
          <a:p>
            <a:r>
              <a:rPr lang="en-US" sz="1700" b="1" dirty="0"/>
              <a:t>Fiscal Year End Schedule</a:t>
            </a:r>
          </a:p>
          <a:p>
            <a:r>
              <a:rPr lang="en-US" sz="1700" b="1" dirty="0"/>
              <a:t>SEFA (Schedule of Expenditures of Federal Awards)</a:t>
            </a:r>
            <a:endParaRPr lang="en-US" sz="1700" dirty="0"/>
          </a:p>
          <a:p>
            <a:r>
              <a:rPr lang="en-US" sz="1700" b="1" dirty="0"/>
              <a:t>Financial Reporting Package</a:t>
            </a:r>
          </a:p>
          <a:p>
            <a:r>
              <a:rPr lang="en-US" sz="1700" b="1" dirty="0"/>
              <a:t>Fixed Assets, Construction in Progress and Construction Commitments</a:t>
            </a:r>
          </a:p>
          <a:p>
            <a:r>
              <a:rPr lang="en-US" sz="1700" b="1" dirty="0"/>
              <a:t>Biennial Carryover reports</a:t>
            </a:r>
            <a:endParaRPr lang="en-US" sz="1700" dirty="0"/>
          </a:p>
          <a:p>
            <a:endParaRPr lang="en-US" dirty="0"/>
          </a:p>
        </p:txBody>
      </p:sp>
    </p:spTree>
    <p:extLst>
      <p:ext uri="{BB962C8B-B14F-4D97-AF65-F5344CB8AC3E}">
        <p14:creationId xmlns:p14="http://schemas.microsoft.com/office/powerpoint/2010/main" val="2531009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Friday, June 25, 2021</a:t>
            </a:r>
            <a:br>
              <a:rPr lang="en-US" sz="3600" dirty="0"/>
            </a:br>
            <a:endParaRPr lang="en-US" sz="1800" b="1" dirty="0"/>
          </a:p>
        </p:txBody>
      </p:sp>
      <p:sp>
        <p:nvSpPr>
          <p:cNvPr id="3" name="Content Placeholder 2"/>
          <p:cNvSpPr>
            <a:spLocks noGrp="1"/>
          </p:cNvSpPr>
          <p:nvPr>
            <p:ph idx="1"/>
          </p:nvPr>
        </p:nvSpPr>
        <p:spPr/>
        <p:txBody>
          <a:bodyPr>
            <a:normAutofit fontScale="85000" lnSpcReduction="20000"/>
          </a:bodyPr>
          <a:lstStyle/>
          <a:p>
            <a:r>
              <a:rPr lang="en-US" dirty="0"/>
              <a:t>Procurement roles will be taken away at 5:00 PM</a:t>
            </a:r>
          </a:p>
          <a:p>
            <a:r>
              <a:rPr lang="en-US" dirty="0"/>
              <a:t>Unposted Fixed Asset Report</a:t>
            </a:r>
          </a:p>
          <a:p>
            <a:r>
              <a:rPr lang="en-US" dirty="0"/>
              <a:t>Fixed Asset No Cost Integrity Report</a:t>
            </a:r>
          </a:p>
          <a:p>
            <a:r>
              <a:rPr lang="en-US" dirty="0"/>
              <a:t>All Service PO’s (regardless of PO type, a service not received by 6/30 should not be encumbered)</a:t>
            </a:r>
          </a:p>
          <a:p>
            <a:r>
              <a:rPr lang="en-US" dirty="0"/>
              <a:t>Manual Encumbrances from prior year - liquidate</a:t>
            </a:r>
          </a:p>
          <a:p>
            <a:r>
              <a:rPr lang="en-US" dirty="0"/>
              <a:t>Allotment Status Report</a:t>
            </a:r>
          </a:p>
          <a:p>
            <a:r>
              <a:rPr lang="en-US" dirty="0"/>
              <a:t>Review any outstanding cash transactions related to the Treasurer’s office</a:t>
            </a:r>
          </a:p>
          <a:p>
            <a:r>
              <a:rPr lang="en-US" b="1" u="sng" dirty="0"/>
              <a:t>LAST DAY TO POST FISCAL YEAR END 6/30/21 TRANSACTIONS</a:t>
            </a:r>
          </a:p>
        </p:txBody>
      </p:sp>
    </p:spTree>
    <p:extLst>
      <p:ext uri="{BB962C8B-B14F-4D97-AF65-F5344CB8AC3E}">
        <p14:creationId xmlns:p14="http://schemas.microsoft.com/office/powerpoint/2010/main" val="3574141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Monday, June 28, 2021</a:t>
            </a:r>
          </a:p>
        </p:txBody>
      </p:sp>
      <p:sp>
        <p:nvSpPr>
          <p:cNvPr id="3" name="Content Placeholder 2"/>
          <p:cNvSpPr>
            <a:spLocks noGrp="1"/>
          </p:cNvSpPr>
          <p:nvPr>
            <p:ph idx="1"/>
          </p:nvPr>
        </p:nvSpPr>
        <p:spPr/>
        <p:txBody>
          <a:bodyPr>
            <a:normAutofit fontScale="85000" lnSpcReduction="10000"/>
          </a:bodyPr>
          <a:lstStyle/>
          <a:p>
            <a:r>
              <a:rPr lang="en-US" dirty="0"/>
              <a:t>Treasurer’s Office opens for normal business transactions.</a:t>
            </a:r>
          </a:p>
          <a:p>
            <a:r>
              <a:rPr lang="en-US" dirty="0"/>
              <a:t>No purchasing activity without authorization from Materiel. Do not perform a receipt function against an outstanding purchase order for current period or a future period unless authorized since these must be posted before year-end.</a:t>
            </a:r>
          </a:p>
          <a:p>
            <a:r>
              <a:rPr lang="en-US" dirty="0"/>
              <a:t>Only volume voucher payments and emergency payments.</a:t>
            </a:r>
          </a:p>
          <a:p>
            <a:r>
              <a:rPr lang="en-US" dirty="0"/>
              <a:t>Line Type 4 – vouchers with July 2021 GL dates, do not adjust voucher amount until July</a:t>
            </a:r>
          </a:p>
          <a:p>
            <a:r>
              <a:rPr lang="en-US" dirty="0"/>
              <a:t>Legally required expenditures for E1 Fiscal Year 20 (July 1, 2020 to June 30, 2021) will be allowed to post only with prior notification and approval by State Accounting</a:t>
            </a:r>
          </a:p>
        </p:txBody>
      </p:sp>
    </p:spTree>
    <p:extLst>
      <p:ext uri="{BB962C8B-B14F-4D97-AF65-F5344CB8AC3E}">
        <p14:creationId xmlns:p14="http://schemas.microsoft.com/office/powerpoint/2010/main" val="3321407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Tuesday, June 29, 2021</a:t>
            </a:r>
          </a:p>
        </p:txBody>
      </p:sp>
      <p:sp>
        <p:nvSpPr>
          <p:cNvPr id="3" name="Content Placeholder 2"/>
          <p:cNvSpPr>
            <a:spLocks noGrp="1"/>
          </p:cNvSpPr>
          <p:nvPr>
            <p:ph idx="1"/>
          </p:nvPr>
        </p:nvSpPr>
        <p:spPr/>
        <p:txBody>
          <a:bodyPr>
            <a:normAutofit/>
          </a:bodyPr>
          <a:lstStyle/>
          <a:p>
            <a:r>
              <a:rPr lang="en-US" dirty="0"/>
              <a:t>Treasurer’s Office open for normal business transactions</a:t>
            </a:r>
          </a:p>
          <a:p>
            <a:r>
              <a:rPr lang="en-US" dirty="0"/>
              <a:t>Only volume vouchers and emergency payments </a:t>
            </a:r>
          </a:p>
          <a:p>
            <a:r>
              <a:rPr lang="en-US" dirty="0"/>
              <a:t>Legally required expenditures for E1 Fiscal Year 20 (July 1, 2020 to June 30, 2021) will be allowed to post only with prior notification and approval by State Accounting</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768098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Wednesday, June 30, 2021</a:t>
            </a:r>
          </a:p>
        </p:txBody>
      </p:sp>
      <p:sp>
        <p:nvSpPr>
          <p:cNvPr id="3" name="Content Placeholder 2"/>
          <p:cNvSpPr>
            <a:spLocks noGrp="1"/>
          </p:cNvSpPr>
          <p:nvPr>
            <p:ph idx="1"/>
          </p:nvPr>
        </p:nvSpPr>
        <p:spPr/>
        <p:txBody>
          <a:bodyPr>
            <a:normAutofit/>
          </a:bodyPr>
          <a:lstStyle/>
          <a:p>
            <a:r>
              <a:rPr lang="en-US" dirty="0"/>
              <a:t>Treasurer’s Office cut off for deposits – 9:00 A.M.</a:t>
            </a:r>
          </a:p>
          <a:p>
            <a:r>
              <a:rPr lang="en-US" dirty="0"/>
              <a:t>No purchasing or posting activities </a:t>
            </a:r>
          </a:p>
          <a:p>
            <a:r>
              <a:rPr lang="en-US" dirty="0"/>
              <a:t>If there are outstanding issues for your agency that will have a financial impact, contact Sheryl Hesseltine by 12:00 P.M.</a:t>
            </a:r>
          </a:p>
          <a:p>
            <a:r>
              <a:rPr lang="en-US" dirty="0"/>
              <a:t>E1 will be shut down for all agencies at 3:00 P.M.</a:t>
            </a:r>
          </a:p>
          <a:p>
            <a:r>
              <a:rPr lang="en-US" dirty="0"/>
              <a:t>Outstanding purchase orders (not received) will be rolled over to the new fiscal year</a:t>
            </a:r>
          </a:p>
        </p:txBody>
      </p:sp>
    </p:spTree>
    <p:extLst>
      <p:ext uri="{BB962C8B-B14F-4D97-AF65-F5344CB8AC3E}">
        <p14:creationId xmlns:p14="http://schemas.microsoft.com/office/powerpoint/2010/main" val="1779057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Thursday, July 1, 2021</a:t>
            </a:r>
          </a:p>
        </p:txBody>
      </p:sp>
      <p:sp>
        <p:nvSpPr>
          <p:cNvPr id="3" name="Content Placeholder 2"/>
          <p:cNvSpPr>
            <a:spLocks noGrp="1"/>
          </p:cNvSpPr>
          <p:nvPr>
            <p:ph idx="1"/>
          </p:nvPr>
        </p:nvSpPr>
        <p:spPr/>
        <p:txBody>
          <a:bodyPr>
            <a:normAutofit fontScale="92500"/>
          </a:bodyPr>
          <a:lstStyle/>
          <a:p>
            <a:r>
              <a:rPr lang="en-US" b="1" u="sng" dirty="0"/>
              <a:t>NO POSTING UNTIL FLASH MEMO IS RECEIVED THAT YEAR END CLOSE IS COMPLETE – ANTICIPATED BY THURSDAY, JULY 1, 2021 AT 7:00 A.M.</a:t>
            </a:r>
          </a:p>
          <a:p>
            <a:r>
              <a:rPr lang="en-US" dirty="0"/>
              <a:t>First allotment of new fiscal year appropriations provided by Budget Division</a:t>
            </a:r>
          </a:p>
          <a:p>
            <a:r>
              <a:rPr lang="en-US" dirty="0"/>
              <a:t>Prior year voucher processing when appropriate</a:t>
            </a:r>
          </a:p>
          <a:p>
            <a:r>
              <a:rPr lang="en-US" dirty="0"/>
              <a:t>July 1, 2021 Allotment Status Report will be available on MREPORT</a:t>
            </a:r>
          </a:p>
          <a:p>
            <a:r>
              <a:rPr lang="en-US" dirty="0"/>
              <a:t>Review open Purchase Orders to be sure rollover is correct</a:t>
            </a:r>
          </a:p>
        </p:txBody>
      </p:sp>
    </p:spTree>
    <p:extLst>
      <p:ext uri="{BB962C8B-B14F-4D97-AF65-F5344CB8AC3E}">
        <p14:creationId xmlns:p14="http://schemas.microsoft.com/office/powerpoint/2010/main" val="4131010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Friday, July 2, 2021</a:t>
            </a:r>
          </a:p>
        </p:txBody>
      </p:sp>
      <p:sp>
        <p:nvSpPr>
          <p:cNvPr id="3" name="Content Placeholder 2"/>
          <p:cNvSpPr>
            <a:spLocks noGrp="1"/>
          </p:cNvSpPr>
          <p:nvPr>
            <p:ph idx="1"/>
          </p:nvPr>
        </p:nvSpPr>
        <p:spPr/>
        <p:txBody>
          <a:bodyPr/>
          <a:lstStyle/>
          <a:p>
            <a:r>
              <a:rPr lang="en-US" dirty="0"/>
              <a:t>Prior year manual encumbrances that were voided (to be carried over) may be re-entered</a:t>
            </a:r>
          </a:p>
          <a:p>
            <a:r>
              <a:rPr lang="en-US" dirty="0"/>
              <a:t>Start entering valid manual encumbrances</a:t>
            </a:r>
          </a:p>
          <a:p>
            <a:r>
              <a:rPr lang="en-US" dirty="0"/>
              <a:t>Encumbrance Detail Report</a:t>
            </a:r>
          </a:p>
        </p:txBody>
      </p:sp>
    </p:spTree>
    <p:extLst>
      <p:ext uri="{BB962C8B-B14F-4D97-AF65-F5344CB8AC3E}">
        <p14:creationId xmlns:p14="http://schemas.microsoft.com/office/powerpoint/2010/main" val="3464235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Thursday, July 15, 2021</a:t>
            </a:r>
          </a:p>
        </p:txBody>
      </p:sp>
      <p:sp>
        <p:nvSpPr>
          <p:cNvPr id="3" name="Content Placeholder 2"/>
          <p:cNvSpPr>
            <a:spLocks noGrp="1"/>
          </p:cNvSpPr>
          <p:nvPr>
            <p:ph idx="1"/>
          </p:nvPr>
        </p:nvSpPr>
        <p:spPr/>
        <p:txBody>
          <a:bodyPr/>
          <a:lstStyle/>
          <a:p>
            <a:r>
              <a:rPr lang="en-US" dirty="0"/>
              <a:t>State Accounting will calculate accrued payroll based on July 14</a:t>
            </a:r>
            <a:r>
              <a:rPr lang="en-US" baseline="30000" dirty="0"/>
              <a:t>th</a:t>
            </a:r>
            <a:r>
              <a:rPr lang="en-US" dirty="0"/>
              <a:t> biweekly payroll</a:t>
            </a:r>
          </a:p>
          <a:p>
            <a:r>
              <a:rPr lang="en-US" dirty="0"/>
              <a:t>July 14</a:t>
            </a:r>
            <a:r>
              <a:rPr lang="en-US" baseline="30000" dirty="0"/>
              <a:t>th</a:t>
            </a:r>
            <a:r>
              <a:rPr lang="en-US" dirty="0"/>
              <a:t> payroll is 80% June hours</a:t>
            </a:r>
          </a:p>
          <a:p>
            <a:r>
              <a:rPr lang="en-US" dirty="0"/>
              <a:t>Contact State Accounting if you use a different method or have questions</a:t>
            </a:r>
          </a:p>
        </p:txBody>
      </p:sp>
    </p:spTree>
    <p:extLst>
      <p:ext uri="{BB962C8B-B14F-4D97-AF65-F5344CB8AC3E}">
        <p14:creationId xmlns:p14="http://schemas.microsoft.com/office/powerpoint/2010/main" val="2205751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Friday, July 30, 2021</a:t>
            </a:r>
          </a:p>
        </p:txBody>
      </p:sp>
      <p:sp>
        <p:nvSpPr>
          <p:cNvPr id="3" name="Content Placeholder 2"/>
          <p:cNvSpPr>
            <a:spLocks noGrp="1"/>
          </p:cNvSpPr>
          <p:nvPr>
            <p:ph idx="1"/>
          </p:nvPr>
        </p:nvSpPr>
        <p:spPr/>
        <p:txBody>
          <a:bodyPr/>
          <a:lstStyle/>
          <a:p>
            <a:r>
              <a:rPr lang="en-US" dirty="0"/>
              <a:t>Complete entry of E1 Fiscal Year 21 (July 1, 2021 to June 30, 2022) budgeted amounts for the Budget Status Report</a:t>
            </a:r>
          </a:p>
        </p:txBody>
      </p:sp>
    </p:spTree>
    <p:extLst>
      <p:ext uri="{BB962C8B-B14F-4D97-AF65-F5344CB8AC3E}">
        <p14:creationId xmlns:p14="http://schemas.microsoft.com/office/powerpoint/2010/main" val="784647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Biennial Carryover Reports</a:t>
            </a:r>
          </a:p>
        </p:txBody>
      </p:sp>
      <p:sp>
        <p:nvSpPr>
          <p:cNvPr id="3" name="Content Placeholder 2"/>
          <p:cNvSpPr>
            <a:spLocks noGrp="1"/>
          </p:cNvSpPr>
          <p:nvPr>
            <p:ph idx="1"/>
          </p:nvPr>
        </p:nvSpPr>
        <p:spPr/>
        <p:txBody>
          <a:bodyPr>
            <a:normAutofit lnSpcReduction="10000"/>
          </a:bodyPr>
          <a:lstStyle/>
          <a:p>
            <a:r>
              <a:rPr lang="en-US" dirty="0"/>
              <a:t>First draft as of 7/31/21 – run on Monday, August 2, 2021</a:t>
            </a:r>
          </a:p>
          <a:p>
            <a:r>
              <a:rPr lang="en-US" dirty="0"/>
              <a:t>Second draft as of 8/13/21 – run on Monday, August 16, 2021</a:t>
            </a:r>
          </a:p>
          <a:p>
            <a:r>
              <a:rPr lang="en-US" dirty="0"/>
              <a:t>Certified version as of 8/31/21 – run on Wednesday, September 1, 2021</a:t>
            </a:r>
          </a:p>
          <a:p>
            <a:endParaRPr lang="en-US" dirty="0"/>
          </a:p>
          <a:p>
            <a:r>
              <a:rPr lang="en-US" dirty="0"/>
              <a:t>Certified Biennial Carryover Report (signed copy) due to State Accounting by Friday, September 17, 2021</a:t>
            </a:r>
          </a:p>
          <a:p>
            <a:pPr lvl="1"/>
            <a:r>
              <a:rPr lang="en-US" dirty="0"/>
              <a:t>Blank reports must be sent in as well</a:t>
            </a:r>
          </a:p>
        </p:txBody>
      </p:sp>
    </p:spTree>
    <p:extLst>
      <p:ext uri="{BB962C8B-B14F-4D97-AF65-F5344CB8AC3E}">
        <p14:creationId xmlns:p14="http://schemas.microsoft.com/office/powerpoint/2010/main" val="3334400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Thursday, September 30, 2021</a:t>
            </a:r>
          </a:p>
        </p:txBody>
      </p:sp>
      <p:sp>
        <p:nvSpPr>
          <p:cNvPr id="3" name="Content Placeholder 2"/>
          <p:cNvSpPr>
            <a:spLocks noGrp="1"/>
          </p:cNvSpPr>
          <p:nvPr>
            <p:ph idx="1"/>
          </p:nvPr>
        </p:nvSpPr>
        <p:spPr/>
        <p:txBody>
          <a:bodyPr/>
          <a:lstStyle/>
          <a:p>
            <a:r>
              <a:rPr lang="en-US" dirty="0"/>
              <a:t>State Budget division completes review of certified encumbrances</a:t>
            </a:r>
          </a:p>
          <a:p>
            <a:r>
              <a:rPr lang="en-US" dirty="0"/>
              <a:t>Re-appropriation provided as appropriate</a:t>
            </a:r>
          </a:p>
          <a:p>
            <a:r>
              <a:rPr lang="en-US" dirty="0"/>
              <a:t>After certification process completed, State Accounting will liquidate payroll encumbrances that we entered</a:t>
            </a:r>
          </a:p>
        </p:txBody>
      </p:sp>
    </p:spTree>
    <p:extLst>
      <p:ext uri="{BB962C8B-B14F-4D97-AF65-F5344CB8AC3E}">
        <p14:creationId xmlns:p14="http://schemas.microsoft.com/office/powerpoint/2010/main" val="75202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5164" y="945717"/>
            <a:ext cx="9601200" cy="1303337"/>
          </a:xfrm>
        </p:spPr>
        <p:txBody>
          <a:bodyPr>
            <a:normAutofit/>
          </a:bodyPr>
          <a:lstStyle/>
          <a:p>
            <a:r>
              <a:rPr lang="en-US" sz="3600" dirty="0"/>
              <a:t>Statute 81-1174 2(b)</a:t>
            </a:r>
          </a:p>
        </p:txBody>
      </p:sp>
      <p:pic>
        <p:nvPicPr>
          <p:cNvPr id="4" name="Content Placeholder 3"/>
          <p:cNvPicPr>
            <a:picLocks noGrp="1" noChangeAspect="1"/>
          </p:cNvPicPr>
          <p:nvPr>
            <p:ph idx="4294967295"/>
          </p:nvPr>
        </p:nvPicPr>
        <p:blipFill>
          <a:blip r:embed="rId3"/>
          <a:stretch>
            <a:fillRect/>
          </a:stretch>
        </p:blipFill>
        <p:spPr>
          <a:xfrm>
            <a:off x="1046612" y="2475345"/>
            <a:ext cx="9651550" cy="3048000"/>
          </a:xfrm>
          <a:prstGeom prst="rect">
            <a:avLst/>
          </a:prstGeom>
        </p:spPr>
      </p:pic>
    </p:spTree>
    <p:extLst>
      <p:ext uri="{BB962C8B-B14F-4D97-AF65-F5344CB8AC3E}">
        <p14:creationId xmlns:p14="http://schemas.microsoft.com/office/powerpoint/2010/main" val="1343247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21054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Reporting Package</a:t>
            </a:r>
          </a:p>
        </p:txBody>
      </p:sp>
      <p:sp>
        <p:nvSpPr>
          <p:cNvPr id="3" name="Subtitle 2"/>
          <p:cNvSpPr>
            <a:spLocks noGrp="1"/>
          </p:cNvSpPr>
          <p:nvPr>
            <p:ph type="subTitle" idx="1"/>
          </p:nvPr>
        </p:nvSpPr>
        <p:spPr/>
        <p:txBody>
          <a:bodyPr/>
          <a:lstStyle/>
          <a:p>
            <a:r>
              <a:rPr lang="en-US" dirty="0"/>
              <a:t>Chad Pinger</a:t>
            </a:r>
          </a:p>
        </p:txBody>
      </p:sp>
    </p:spTree>
    <p:extLst>
      <p:ext uri="{BB962C8B-B14F-4D97-AF65-F5344CB8AC3E}">
        <p14:creationId xmlns:p14="http://schemas.microsoft.com/office/powerpoint/2010/main" val="214022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Financial Reporting Package</a:t>
            </a:r>
          </a:p>
        </p:txBody>
      </p:sp>
      <p:sp>
        <p:nvSpPr>
          <p:cNvPr id="5" name="Subtitle 4"/>
          <p:cNvSpPr>
            <a:spLocks noGrp="1"/>
          </p:cNvSpPr>
          <p:nvPr>
            <p:ph idx="1"/>
          </p:nvPr>
        </p:nvSpPr>
        <p:spPr/>
        <p:txBody>
          <a:bodyPr>
            <a:normAutofit/>
          </a:bodyPr>
          <a:lstStyle/>
          <a:p>
            <a:endParaRPr lang="en-US" dirty="0"/>
          </a:p>
          <a:p>
            <a:r>
              <a:rPr lang="en-US" dirty="0"/>
              <a:t>Documents to be sent to all agencies first week of July</a:t>
            </a:r>
          </a:p>
          <a:p>
            <a:r>
              <a:rPr lang="en-US" dirty="0"/>
              <a:t>Response due by August 13, 2021</a:t>
            </a:r>
          </a:p>
          <a:p>
            <a:pPr lvl="1"/>
            <a:r>
              <a:rPr lang="en-US" dirty="0"/>
              <a:t>Send to </a:t>
            </a:r>
            <a:r>
              <a:rPr lang="en-US" u="sng" dirty="0"/>
              <a:t>AS State Accounting</a:t>
            </a:r>
            <a:r>
              <a:rPr lang="en-US" dirty="0"/>
              <a:t> or Chad Pinger</a:t>
            </a:r>
          </a:p>
        </p:txBody>
      </p:sp>
    </p:spTree>
    <p:extLst>
      <p:ext uri="{BB962C8B-B14F-4D97-AF65-F5344CB8AC3E}">
        <p14:creationId xmlns:p14="http://schemas.microsoft.com/office/powerpoint/2010/main" val="1322558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Financial Reporting Package</a:t>
            </a:r>
          </a:p>
        </p:txBody>
      </p:sp>
      <p:sp>
        <p:nvSpPr>
          <p:cNvPr id="5" name="Subtitle 4"/>
          <p:cNvSpPr>
            <a:spLocks noGrp="1"/>
          </p:cNvSpPr>
          <p:nvPr>
            <p:ph idx="1"/>
          </p:nvPr>
        </p:nvSpPr>
        <p:spPr/>
        <p:txBody>
          <a:bodyPr>
            <a:normAutofit fontScale="92500" lnSpcReduction="20000"/>
          </a:bodyPr>
          <a:lstStyle/>
          <a:p>
            <a:r>
              <a:rPr lang="en-US" dirty="0"/>
              <a:t>Potential Forms to be Completed</a:t>
            </a:r>
          </a:p>
          <a:p>
            <a:pPr lvl="1"/>
            <a:r>
              <a:rPr lang="en-US" dirty="0"/>
              <a:t>Accruals</a:t>
            </a:r>
          </a:p>
          <a:p>
            <a:pPr lvl="1"/>
            <a:r>
              <a:rPr lang="en-US" dirty="0"/>
              <a:t>Leases</a:t>
            </a:r>
          </a:p>
          <a:p>
            <a:pPr lvl="1"/>
            <a:r>
              <a:rPr lang="en-US" dirty="0"/>
              <a:t>Cash &amp; Investments</a:t>
            </a:r>
          </a:p>
          <a:p>
            <a:pPr lvl="1"/>
            <a:r>
              <a:rPr lang="en-US" dirty="0"/>
              <a:t>Construction In Progress (CIP)</a:t>
            </a:r>
          </a:p>
          <a:p>
            <a:pPr lvl="1"/>
            <a:r>
              <a:rPr lang="en-US" dirty="0"/>
              <a:t>Construction Commitments</a:t>
            </a:r>
          </a:p>
          <a:p>
            <a:pPr lvl="1"/>
            <a:r>
              <a:rPr lang="en-US" dirty="0"/>
              <a:t>Non-Monetary Transactions</a:t>
            </a:r>
          </a:p>
          <a:p>
            <a:pPr lvl="1"/>
            <a:r>
              <a:rPr lang="en-US" dirty="0"/>
              <a:t>Irrevocable Split Interest Agreement</a:t>
            </a:r>
          </a:p>
          <a:p>
            <a:pPr lvl="1"/>
            <a:r>
              <a:rPr lang="en-US" dirty="0"/>
              <a:t>Service Concession Arrangements</a:t>
            </a:r>
          </a:p>
        </p:txBody>
      </p:sp>
    </p:spTree>
    <p:extLst>
      <p:ext uri="{BB962C8B-B14F-4D97-AF65-F5344CB8AC3E}">
        <p14:creationId xmlns:p14="http://schemas.microsoft.com/office/powerpoint/2010/main" val="841594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Schedule of Expenditures of Federal Awards  </a:t>
            </a:r>
          </a:p>
        </p:txBody>
      </p:sp>
      <p:sp>
        <p:nvSpPr>
          <p:cNvPr id="3" name="Subtitle 2"/>
          <p:cNvSpPr>
            <a:spLocks noGrp="1"/>
          </p:cNvSpPr>
          <p:nvPr>
            <p:ph type="subTitle" idx="1"/>
          </p:nvPr>
        </p:nvSpPr>
        <p:spPr/>
        <p:txBody>
          <a:bodyPr/>
          <a:lstStyle/>
          <a:p>
            <a:r>
              <a:rPr lang="en-US" dirty="0"/>
              <a:t>Chad Pinger</a:t>
            </a:r>
          </a:p>
        </p:txBody>
      </p:sp>
    </p:spTree>
    <p:extLst>
      <p:ext uri="{BB962C8B-B14F-4D97-AF65-F5344CB8AC3E}">
        <p14:creationId xmlns:p14="http://schemas.microsoft.com/office/powerpoint/2010/main" val="456252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of Expenditures of Federal Awards (SEFA)</a:t>
            </a:r>
          </a:p>
        </p:txBody>
      </p:sp>
      <p:sp>
        <p:nvSpPr>
          <p:cNvPr id="3" name="Content Placeholder 2"/>
          <p:cNvSpPr>
            <a:spLocks noGrp="1"/>
          </p:cNvSpPr>
          <p:nvPr>
            <p:ph idx="1"/>
          </p:nvPr>
        </p:nvSpPr>
        <p:spPr/>
        <p:txBody>
          <a:bodyPr/>
          <a:lstStyle/>
          <a:p>
            <a:endParaRPr lang="en-US" dirty="0"/>
          </a:p>
          <a:p>
            <a:r>
              <a:rPr lang="en-US" dirty="0"/>
              <a:t>Annual Review included in Statewide Single Audit</a:t>
            </a:r>
          </a:p>
          <a:p>
            <a:r>
              <a:rPr lang="en-US" dirty="0"/>
              <a:t>Tracking Expenditures by Federal CFDA #s</a:t>
            </a:r>
          </a:p>
          <a:p>
            <a:r>
              <a:rPr lang="en-US" dirty="0"/>
              <a:t>Funds sent to another agency should use Object Code 594100</a:t>
            </a:r>
          </a:p>
          <a:p>
            <a:r>
              <a:rPr lang="en-US" dirty="0"/>
              <a:t>Funds received from another agency should use Object Code 461500</a:t>
            </a:r>
          </a:p>
          <a:p>
            <a:endParaRPr lang="en-US" dirty="0"/>
          </a:p>
        </p:txBody>
      </p:sp>
    </p:spTree>
    <p:extLst>
      <p:ext uri="{BB962C8B-B14F-4D97-AF65-F5344CB8AC3E}">
        <p14:creationId xmlns:p14="http://schemas.microsoft.com/office/powerpoint/2010/main" val="2585197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 of Expenditures of Federal Awards (SEFA)</a:t>
            </a:r>
          </a:p>
        </p:txBody>
      </p:sp>
      <p:sp>
        <p:nvSpPr>
          <p:cNvPr id="3" name="Content Placeholder 2"/>
          <p:cNvSpPr>
            <a:spLocks noGrp="1"/>
          </p:cNvSpPr>
          <p:nvPr>
            <p:ph idx="1"/>
          </p:nvPr>
        </p:nvSpPr>
        <p:spPr/>
        <p:txBody>
          <a:bodyPr>
            <a:normAutofit/>
          </a:bodyPr>
          <a:lstStyle/>
          <a:p>
            <a:r>
              <a:rPr lang="en-US" dirty="0"/>
              <a:t>Agencies who receive Federal funds will get an email from State Accounting the first week of July.  A report from E1 will be included</a:t>
            </a:r>
          </a:p>
          <a:p>
            <a:r>
              <a:rPr lang="en-US" dirty="0"/>
              <a:t>Verify the amount of Federal expenditures and sub-recipient expenditures for each federal award (CFDA#)</a:t>
            </a:r>
          </a:p>
          <a:p>
            <a:r>
              <a:rPr lang="en-US" dirty="0"/>
              <a:t>Any differences need to include a brief description</a:t>
            </a:r>
          </a:p>
          <a:p>
            <a:r>
              <a:rPr lang="en-US" dirty="0"/>
              <a:t>Response due back August 9</a:t>
            </a:r>
            <a:r>
              <a:rPr lang="en-US" baseline="30000" dirty="0"/>
              <a:t>th</a:t>
            </a:r>
            <a:r>
              <a:rPr lang="en-US" dirty="0"/>
              <a:t>, 2021 to Chad Pinger</a:t>
            </a:r>
          </a:p>
        </p:txBody>
      </p:sp>
    </p:spTree>
    <p:extLst>
      <p:ext uri="{BB962C8B-B14F-4D97-AF65-F5344CB8AC3E}">
        <p14:creationId xmlns:p14="http://schemas.microsoft.com/office/powerpoint/2010/main" val="3435757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1892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28407"/>
            <a:ext cx="9144000" cy="1081556"/>
          </a:xfrm>
        </p:spPr>
        <p:txBody>
          <a:bodyPr/>
          <a:lstStyle/>
          <a:p>
            <a:r>
              <a:rPr lang="en-US" dirty="0"/>
              <a:t>Fixed Assets </a:t>
            </a:r>
          </a:p>
        </p:txBody>
      </p:sp>
      <p:sp>
        <p:nvSpPr>
          <p:cNvPr id="3" name="Subtitle 2"/>
          <p:cNvSpPr>
            <a:spLocks noGrp="1"/>
          </p:cNvSpPr>
          <p:nvPr>
            <p:ph type="subTitle" idx="1"/>
          </p:nvPr>
        </p:nvSpPr>
        <p:spPr/>
        <p:txBody>
          <a:bodyPr/>
          <a:lstStyle/>
          <a:p>
            <a:r>
              <a:rPr lang="en-US" dirty="0"/>
              <a:t>Kevin Le</a:t>
            </a:r>
          </a:p>
        </p:txBody>
      </p:sp>
    </p:spTree>
    <p:extLst>
      <p:ext uri="{BB962C8B-B14F-4D97-AF65-F5344CB8AC3E}">
        <p14:creationId xmlns:p14="http://schemas.microsoft.com/office/powerpoint/2010/main" val="366874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Flowchart: Process 3"/>
          <p:cNvSpPr/>
          <p:nvPr/>
        </p:nvSpPr>
        <p:spPr>
          <a:xfrm>
            <a:off x="1114925" y="970547"/>
            <a:ext cx="2310063" cy="1106906"/>
          </a:xfrm>
          <a:prstGeom prst="flowChartProcess">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Procurement</a:t>
            </a:r>
          </a:p>
        </p:txBody>
      </p:sp>
      <p:sp>
        <p:nvSpPr>
          <p:cNvPr id="5" name="Flowchart: Process 4"/>
          <p:cNvSpPr/>
          <p:nvPr/>
        </p:nvSpPr>
        <p:spPr>
          <a:xfrm>
            <a:off x="1114924" y="2911642"/>
            <a:ext cx="2310063" cy="1106906"/>
          </a:xfrm>
          <a:prstGeom prst="flowChartProcess">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Accounting</a:t>
            </a:r>
            <a:r>
              <a:rPr lang="en-US" dirty="0"/>
              <a:t> </a:t>
            </a:r>
          </a:p>
        </p:txBody>
      </p:sp>
      <p:sp>
        <p:nvSpPr>
          <p:cNvPr id="6" name="Flowchart: Process 5"/>
          <p:cNvSpPr/>
          <p:nvPr/>
        </p:nvSpPr>
        <p:spPr>
          <a:xfrm>
            <a:off x="1114924" y="4724400"/>
            <a:ext cx="2310063" cy="1106906"/>
          </a:xfrm>
          <a:prstGeom prst="flowChartProcess">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Fixed Assets </a:t>
            </a:r>
          </a:p>
        </p:txBody>
      </p:sp>
      <p:sp>
        <p:nvSpPr>
          <p:cNvPr id="7" name="Right Arrow 6"/>
          <p:cNvSpPr/>
          <p:nvPr/>
        </p:nvSpPr>
        <p:spPr>
          <a:xfrm>
            <a:off x="3970420" y="1281684"/>
            <a:ext cx="1106746" cy="48463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970420" y="3222779"/>
            <a:ext cx="1106745" cy="48463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970421" y="5035537"/>
            <a:ext cx="1106744" cy="484632"/>
          </a:xfrm>
          <a:prstGeom prst="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43892" y="1065116"/>
            <a:ext cx="4310233" cy="1200329"/>
          </a:xfrm>
          <a:prstGeom prst="rect">
            <a:avLst/>
          </a:prstGeom>
          <a:noFill/>
        </p:spPr>
        <p:txBody>
          <a:bodyPr wrap="square" rtlCol="0">
            <a:spAutoFit/>
          </a:bodyPr>
          <a:lstStyle/>
          <a:p>
            <a:r>
              <a:rPr lang="en-US" dirty="0"/>
              <a:t>Planners: setting stage with PO creation  </a:t>
            </a:r>
          </a:p>
          <a:p>
            <a:pPr marL="742950" lvl="1" indent="-285750">
              <a:buFont typeface="Wingdings" panose="05000000000000000000" pitchFamily="2" charset="2"/>
              <a:buChar char="q"/>
            </a:pPr>
            <a:r>
              <a:rPr lang="en-US" dirty="0"/>
              <a:t>Detail lines most important: </a:t>
            </a:r>
          </a:p>
          <a:p>
            <a:pPr marL="742950" lvl="1" indent="-285750">
              <a:buFont typeface="Wingdings" panose="05000000000000000000" pitchFamily="2" charset="2"/>
              <a:buChar char="q"/>
            </a:pPr>
            <a:r>
              <a:rPr lang="en-US" dirty="0"/>
              <a:t>Single or multiple items</a:t>
            </a:r>
          </a:p>
          <a:p>
            <a:pPr marL="742950" lvl="1" indent="-285750">
              <a:buFont typeface="Wingdings" panose="05000000000000000000" pitchFamily="2" charset="2"/>
              <a:buChar char="q"/>
            </a:pPr>
            <a:r>
              <a:rPr lang="en-US" dirty="0"/>
              <a:t>Fixed Asset object code “58”</a:t>
            </a:r>
          </a:p>
        </p:txBody>
      </p:sp>
      <p:sp>
        <p:nvSpPr>
          <p:cNvPr id="12" name="TextBox 11"/>
          <p:cNvSpPr txBox="1"/>
          <p:nvPr/>
        </p:nvSpPr>
        <p:spPr>
          <a:xfrm>
            <a:off x="5700040" y="2772300"/>
            <a:ext cx="5978612" cy="1477328"/>
          </a:xfrm>
          <a:prstGeom prst="rect">
            <a:avLst/>
          </a:prstGeom>
          <a:noFill/>
        </p:spPr>
        <p:txBody>
          <a:bodyPr wrap="square" rtlCol="0">
            <a:spAutoFit/>
          </a:bodyPr>
          <a:lstStyle/>
          <a:p>
            <a:r>
              <a:rPr lang="en-US" dirty="0"/>
              <a:t>Payees:</a:t>
            </a:r>
          </a:p>
          <a:p>
            <a:pPr marL="742950" lvl="1" indent="-285750">
              <a:buFont typeface="Wingdings" panose="05000000000000000000" pitchFamily="2" charset="2"/>
              <a:buChar char="q"/>
            </a:pPr>
            <a:r>
              <a:rPr lang="en-US" dirty="0"/>
              <a:t>3 way match and O Batch</a:t>
            </a:r>
          </a:p>
          <a:p>
            <a:r>
              <a:rPr lang="en-US" dirty="0"/>
              <a:t>	(let this post before PV!)</a:t>
            </a:r>
          </a:p>
          <a:p>
            <a:pPr marL="742950" lvl="1" indent="-285750">
              <a:buFont typeface="Wingdings" panose="05000000000000000000" pitchFamily="2" charset="2"/>
              <a:buChar char="q"/>
            </a:pPr>
            <a:r>
              <a:rPr lang="en-US" dirty="0"/>
              <a:t>Creates first relationship with Fixed Assets &amp; G/L </a:t>
            </a:r>
          </a:p>
          <a:p>
            <a:pPr marL="742950" lvl="1" indent="-285750">
              <a:buFont typeface="Wingdings" panose="05000000000000000000" pitchFamily="2" charset="2"/>
              <a:buChar char="q"/>
            </a:pPr>
            <a:r>
              <a:rPr lang="en-US" dirty="0"/>
              <a:t>Adds transaction to Unposted FA report</a:t>
            </a:r>
          </a:p>
        </p:txBody>
      </p:sp>
      <p:sp>
        <p:nvSpPr>
          <p:cNvPr id="13" name="TextBox 12"/>
          <p:cNvSpPr txBox="1"/>
          <p:nvPr/>
        </p:nvSpPr>
        <p:spPr>
          <a:xfrm>
            <a:off x="5700040" y="4724400"/>
            <a:ext cx="5451992" cy="2031325"/>
          </a:xfrm>
          <a:prstGeom prst="rect">
            <a:avLst/>
          </a:prstGeom>
          <a:noFill/>
        </p:spPr>
        <p:txBody>
          <a:bodyPr wrap="square" rtlCol="0">
            <a:spAutoFit/>
          </a:bodyPr>
          <a:lstStyle/>
          <a:p>
            <a:r>
              <a:rPr lang="en-US" dirty="0"/>
              <a:t>Foundation of the asset (multiple people)</a:t>
            </a:r>
          </a:p>
          <a:p>
            <a:pPr marL="742950" lvl="1" indent="-285750">
              <a:buFont typeface="Wingdings" panose="05000000000000000000" pitchFamily="2" charset="2"/>
              <a:buChar char="q"/>
            </a:pPr>
            <a:r>
              <a:rPr lang="en-US" dirty="0"/>
              <a:t>Create the Asset Masters</a:t>
            </a:r>
          </a:p>
          <a:p>
            <a:pPr marL="742950" lvl="1" indent="-285750">
              <a:buFont typeface="Wingdings" panose="05000000000000000000" pitchFamily="2" charset="2"/>
              <a:buChar char="q"/>
            </a:pPr>
            <a:r>
              <a:rPr lang="en-US" dirty="0"/>
              <a:t>Monthly review of Unposted FA Transaction report &amp; FA No Cost Integrity report</a:t>
            </a:r>
          </a:p>
          <a:p>
            <a:pPr marL="742950" lvl="1" indent="-285750">
              <a:buFont typeface="Wingdings" panose="05000000000000000000" pitchFamily="2" charset="2"/>
              <a:buChar char="q"/>
            </a:pPr>
            <a:r>
              <a:rPr lang="en-US" dirty="0"/>
              <a:t>Post costs to Assets</a:t>
            </a:r>
          </a:p>
          <a:p>
            <a:pPr lvl="1"/>
            <a:endParaRPr lang="en-US" dirty="0"/>
          </a:p>
          <a:p>
            <a:endParaRPr lang="en-US" dirty="0"/>
          </a:p>
        </p:txBody>
      </p:sp>
    </p:spTree>
    <p:extLst>
      <p:ext uri="{BB962C8B-B14F-4D97-AF65-F5344CB8AC3E}">
        <p14:creationId xmlns:p14="http://schemas.microsoft.com/office/powerpoint/2010/main" val="338250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807368" y="641866"/>
            <a:ext cx="5863389" cy="914400"/>
          </a:xfrm>
          <a:prstGeom prst="rect">
            <a:avLst/>
          </a:prstGeom>
        </p:spPr>
        <p:txBody>
          <a:bodyPr>
            <a:normAutofit/>
          </a:bodyPr>
          <a:lstStyle/>
          <a:p>
            <a:r>
              <a:rPr lang="en-US" sz="3200" dirty="0">
                <a:latin typeface="+mn-lt"/>
              </a:rPr>
              <a:t> </a:t>
            </a:r>
          </a:p>
        </p:txBody>
      </p:sp>
      <p:sp>
        <p:nvSpPr>
          <p:cNvPr id="3" name="Subtitle 2"/>
          <p:cNvSpPr>
            <a:spLocks noGrp="1"/>
          </p:cNvSpPr>
          <p:nvPr>
            <p:ph type="subTitle" idx="4294967295"/>
          </p:nvPr>
        </p:nvSpPr>
        <p:spPr>
          <a:xfrm>
            <a:off x="1251284" y="1676400"/>
            <a:ext cx="9713495" cy="3777916"/>
          </a:xfrm>
          <a:prstGeom prst="rect">
            <a:avLst/>
          </a:prstGeom>
        </p:spPr>
        <p:txBody>
          <a:bodyPr>
            <a:normAutofit/>
          </a:bodyPr>
          <a:lstStyle/>
          <a:p>
            <a:endParaRPr lang="en-US" dirty="0"/>
          </a:p>
        </p:txBody>
      </p:sp>
      <p:sp>
        <p:nvSpPr>
          <p:cNvPr id="6" name="TextBox 5"/>
          <p:cNvSpPr txBox="1"/>
          <p:nvPr/>
        </p:nvSpPr>
        <p:spPr>
          <a:xfrm>
            <a:off x="4114800" y="2551100"/>
            <a:ext cx="990600" cy="369332"/>
          </a:xfrm>
          <a:prstGeom prst="rect">
            <a:avLst/>
          </a:prstGeom>
          <a:noFill/>
        </p:spPr>
        <p:txBody>
          <a:bodyPr wrap="square" rtlCol="0">
            <a:spAutoFit/>
          </a:bodyPr>
          <a:lstStyle/>
          <a:p>
            <a:endParaRPr lang="en-US" dirty="0">
              <a:solidFill>
                <a:prstClr val="white"/>
              </a:solidFill>
            </a:endParaRPr>
          </a:p>
        </p:txBody>
      </p:sp>
      <p:graphicFrame>
        <p:nvGraphicFramePr>
          <p:cNvPr id="5" name="Table 4"/>
          <p:cNvGraphicFramePr>
            <a:graphicFrameLocks noGrp="1"/>
          </p:cNvGraphicFramePr>
          <p:nvPr/>
        </p:nvGraphicFramePr>
        <p:xfrm>
          <a:off x="1251283" y="1556266"/>
          <a:ext cx="9713495" cy="2657354"/>
        </p:xfrm>
        <a:graphic>
          <a:graphicData uri="http://schemas.openxmlformats.org/drawingml/2006/table">
            <a:tbl>
              <a:tblPr firstRow="1" firstCol="1" bandRow="1">
                <a:tableStyleId>{5C22544A-7EE6-4342-B048-85BDC9FD1C3A}</a:tableStyleId>
              </a:tblPr>
              <a:tblGrid>
                <a:gridCol w="843863">
                  <a:extLst>
                    <a:ext uri="{9D8B030D-6E8A-4147-A177-3AD203B41FA5}">
                      <a16:colId xmlns:a16="http://schemas.microsoft.com/office/drawing/2014/main" val="3257272939"/>
                    </a:ext>
                  </a:extLst>
                </a:gridCol>
                <a:gridCol w="2319692">
                  <a:extLst>
                    <a:ext uri="{9D8B030D-6E8A-4147-A177-3AD203B41FA5}">
                      <a16:colId xmlns:a16="http://schemas.microsoft.com/office/drawing/2014/main" val="2778860775"/>
                    </a:ext>
                  </a:extLst>
                </a:gridCol>
                <a:gridCol w="6549940">
                  <a:extLst>
                    <a:ext uri="{9D8B030D-6E8A-4147-A177-3AD203B41FA5}">
                      <a16:colId xmlns:a16="http://schemas.microsoft.com/office/drawing/2014/main" val="3110059566"/>
                    </a:ext>
                  </a:extLst>
                </a:gridCol>
              </a:tblGrid>
              <a:tr h="747490">
                <a:tc>
                  <a:txBody>
                    <a:bodyPr/>
                    <a:lstStyle/>
                    <a:p>
                      <a:pPr marL="0" marR="0" algn="ctr">
                        <a:lnSpc>
                          <a:spcPct val="107000"/>
                        </a:lnSpc>
                        <a:spcBef>
                          <a:spcPts val="0"/>
                        </a:spcBef>
                        <a:spcAft>
                          <a:spcPts val="0"/>
                        </a:spcAft>
                      </a:pPr>
                      <a:r>
                        <a:rPr lang="en-US" sz="1600" i="0" dirty="0">
                          <a:effectLst/>
                          <a:latin typeface="+mn-lt"/>
                          <a:ea typeface="Times New Roman" panose="02020603050405020304" pitchFamily="18" charset="0"/>
                          <a:cs typeface="Times New Roman" panose="02020603050405020304" pitchFamily="18" charset="0"/>
                        </a:rPr>
                        <a:t>571100</a:t>
                      </a:r>
                      <a:endParaRPr lang="en-US" sz="1600" i="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LODGING</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Costs of lodging accommodations incurred while in travel status for the State.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7829950"/>
                  </a:ext>
                </a:extLst>
              </a:tr>
              <a:tr h="917425">
                <a:tc>
                  <a:txBody>
                    <a:bodyPr/>
                    <a:lstStyle/>
                    <a:p>
                      <a:pPr marL="0" marR="0" algn="ctr">
                        <a:lnSpc>
                          <a:spcPct val="107000"/>
                        </a:lnSpc>
                        <a:spcBef>
                          <a:spcPts val="0"/>
                        </a:spcBef>
                        <a:spcAft>
                          <a:spcPts val="0"/>
                        </a:spcAft>
                      </a:pPr>
                      <a:r>
                        <a:rPr lang="en-US" sz="1600" i="0" dirty="0">
                          <a:effectLst/>
                          <a:latin typeface="+mn-lt"/>
                          <a:ea typeface="Times New Roman" panose="02020603050405020304" pitchFamily="18" charset="0"/>
                          <a:cs typeface="Times New Roman" panose="02020603050405020304" pitchFamily="18" charset="0"/>
                        </a:rPr>
                        <a:t>571600</a:t>
                      </a:r>
                      <a:endParaRPr lang="en-US" sz="1600" i="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MEALS – TAXABLE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Expenses related to meals for individuals when not in travel status to attend official functions, conferences, hearings, and/or same day travel meal reimbursements.  All are subject to being considered a taxable benefit when the value of meals received exceed $200 for a twelve-month period.</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50905531"/>
                  </a:ext>
                </a:extLst>
              </a:tr>
              <a:tr h="874369">
                <a:tc>
                  <a:txBody>
                    <a:bodyPr/>
                    <a:lstStyle/>
                    <a:p>
                      <a:pPr marL="0" marR="0" algn="ctr">
                        <a:lnSpc>
                          <a:spcPct val="107000"/>
                        </a:lnSpc>
                        <a:spcBef>
                          <a:spcPts val="0"/>
                        </a:spcBef>
                        <a:spcAft>
                          <a:spcPts val="0"/>
                        </a:spcAft>
                      </a:pPr>
                      <a:r>
                        <a:rPr lang="en-US" sz="1600" i="0" dirty="0">
                          <a:effectLst/>
                          <a:latin typeface="+mn-lt"/>
                          <a:ea typeface="Times New Roman" panose="02020603050405020304" pitchFamily="18" charset="0"/>
                          <a:cs typeface="Times New Roman" panose="02020603050405020304" pitchFamily="18" charset="0"/>
                        </a:rPr>
                        <a:t>571800</a:t>
                      </a:r>
                      <a:endParaRPr lang="en-US" sz="1600" i="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MEALS – TRAVEL STATUS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latin typeface="+mn-lt"/>
                          <a:ea typeface="Times New Roman" panose="02020603050405020304" pitchFamily="18" charset="0"/>
                          <a:cs typeface="Times New Roman" panose="02020603050405020304" pitchFamily="18" charset="0"/>
                        </a:rPr>
                        <a:t>Meals reimbursed on a Per Diem basis while in travel status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4404829"/>
                  </a:ext>
                </a:extLst>
              </a:tr>
            </a:tbl>
          </a:graphicData>
        </a:graphic>
      </p:graphicFrame>
      <p:sp>
        <p:nvSpPr>
          <p:cNvPr id="7" name="TextBox 6"/>
          <p:cNvSpPr txBox="1"/>
          <p:nvPr/>
        </p:nvSpPr>
        <p:spPr>
          <a:xfrm>
            <a:off x="1251283" y="777385"/>
            <a:ext cx="9713495" cy="461665"/>
          </a:xfrm>
          <a:prstGeom prst="rect">
            <a:avLst/>
          </a:prstGeom>
          <a:noFill/>
        </p:spPr>
        <p:txBody>
          <a:bodyPr wrap="square" rtlCol="0">
            <a:spAutoFit/>
          </a:bodyPr>
          <a:lstStyle/>
          <a:p>
            <a:pPr algn="ctr"/>
            <a:r>
              <a:rPr lang="en-US" sz="2400" dirty="0">
                <a:solidFill>
                  <a:srgbClr val="1A3384"/>
                </a:solidFill>
              </a:rPr>
              <a:t>Object codes</a:t>
            </a:r>
          </a:p>
        </p:txBody>
      </p:sp>
    </p:spTree>
    <p:extLst>
      <p:ext uri="{BB962C8B-B14F-4D97-AF65-F5344CB8AC3E}">
        <p14:creationId xmlns:p14="http://schemas.microsoft.com/office/powerpoint/2010/main" val="4190288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63427" y="3132841"/>
            <a:ext cx="9601200" cy="1303338"/>
          </a:xfrm>
        </p:spPr>
        <p:txBody>
          <a:bodyPr>
            <a:normAutofit fontScale="90000"/>
          </a:bodyPr>
          <a:lstStyle/>
          <a:p>
            <a:pPr algn="ctr"/>
            <a:r>
              <a:rPr lang="en-US" dirty="0"/>
              <a:t>Creating an Asset Master </a:t>
            </a:r>
            <a:br>
              <a:rPr lang="en-US" dirty="0"/>
            </a:br>
            <a:endParaRPr lang="en-US" dirty="0"/>
          </a:p>
        </p:txBody>
      </p:sp>
    </p:spTree>
    <p:extLst>
      <p:ext uri="{BB962C8B-B14F-4D97-AF65-F5344CB8AC3E}">
        <p14:creationId xmlns:p14="http://schemas.microsoft.com/office/powerpoint/2010/main" val="3537977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98836" y="663022"/>
            <a:ext cx="9163050" cy="5553075"/>
          </a:xfrm>
          <a:prstGeom prst="rect">
            <a:avLst/>
          </a:prstGeom>
        </p:spPr>
      </p:pic>
      <p:sp>
        <p:nvSpPr>
          <p:cNvPr id="5" name="Rectangle 4"/>
          <p:cNvSpPr/>
          <p:nvPr/>
        </p:nvSpPr>
        <p:spPr>
          <a:xfrm>
            <a:off x="6851081" y="619155"/>
            <a:ext cx="4535385" cy="931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solidFill>
                <a:schemeClr val="tx1"/>
              </a:solidFill>
            </a:endParaRPr>
          </a:p>
          <a:p>
            <a:r>
              <a:rPr lang="en-US" sz="1600" b="1" dirty="0">
                <a:solidFill>
                  <a:schemeClr val="tx1"/>
                </a:solidFill>
              </a:rPr>
              <a:t>The Fixed Asset tag number should match the agency and division.  The tag number should also match the responsible business unit. </a:t>
            </a:r>
            <a:endParaRPr lang="en-US" sz="1600" dirty="0">
              <a:solidFill>
                <a:schemeClr val="tx1"/>
              </a:solidFill>
            </a:endParaRPr>
          </a:p>
          <a:p>
            <a:r>
              <a:rPr lang="en-US" sz="1600" b="1" dirty="0">
                <a:solidFill>
                  <a:schemeClr val="tx1"/>
                </a:solidFill>
              </a:rPr>
              <a:t>(In this example, agency 65)</a:t>
            </a:r>
            <a:endParaRPr lang="en-US" sz="1600" dirty="0">
              <a:solidFill>
                <a:schemeClr val="tx1"/>
              </a:solidFill>
            </a:endParaRPr>
          </a:p>
          <a:p>
            <a:pPr algn="ctr"/>
            <a:endParaRPr lang="en-US" dirty="0"/>
          </a:p>
        </p:txBody>
      </p:sp>
      <p:sp>
        <p:nvSpPr>
          <p:cNvPr id="12" name="TextBox 11"/>
          <p:cNvSpPr txBox="1"/>
          <p:nvPr/>
        </p:nvSpPr>
        <p:spPr>
          <a:xfrm>
            <a:off x="-92808" y="794393"/>
            <a:ext cx="1357745" cy="2554545"/>
          </a:xfrm>
          <a:prstGeom prst="rect">
            <a:avLst/>
          </a:prstGeom>
          <a:solidFill>
            <a:schemeClr val="bg1"/>
          </a:solidFill>
          <a:ln>
            <a:solidFill>
              <a:schemeClr val="tx1"/>
            </a:solidFill>
          </a:ln>
        </p:spPr>
        <p:txBody>
          <a:bodyPr wrap="square" rtlCol="0">
            <a:spAutoFit/>
          </a:bodyPr>
          <a:lstStyle/>
          <a:p>
            <a:r>
              <a:rPr lang="en-US" sz="1600" b="1" dirty="0"/>
              <a:t>Fund: </a:t>
            </a:r>
          </a:p>
          <a:p>
            <a:r>
              <a:rPr lang="en-US" sz="1600" b="1" dirty="0"/>
              <a:t>Not sure? Skip to responsible BU, use magnify glass to search for fund paired to BU.</a:t>
            </a:r>
          </a:p>
        </p:txBody>
      </p:sp>
      <p:sp>
        <p:nvSpPr>
          <p:cNvPr id="29" name="TextBox 28"/>
          <p:cNvSpPr txBox="1"/>
          <p:nvPr/>
        </p:nvSpPr>
        <p:spPr>
          <a:xfrm>
            <a:off x="9158596" y="5328244"/>
            <a:ext cx="2452679" cy="338554"/>
          </a:xfrm>
          <a:prstGeom prst="rect">
            <a:avLst/>
          </a:prstGeom>
          <a:solidFill>
            <a:schemeClr val="bg1"/>
          </a:solidFill>
          <a:ln>
            <a:solidFill>
              <a:schemeClr val="tx1"/>
            </a:solidFill>
          </a:ln>
        </p:spPr>
        <p:txBody>
          <a:bodyPr wrap="square" rtlCol="0">
            <a:spAutoFit/>
          </a:bodyPr>
          <a:lstStyle/>
          <a:p>
            <a:r>
              <a:rPr lang="en-US" sz="1600" b="1" dirty="0"/>
              <a:t>Remember to enter PO #</a:t>
            </a:r>
          </a:p>
        </p:txBody>
      </p:sp>
      <p:cxnSp>
        <p:nvCxnSpPr>
          <p:cNvPr id="35" name="Straight Arrow Connector 34"/>
          <p:cNvCxnSpPr/>
          <p:nvPr/>
        </p:nvCxnSpPr>
        <p:spPr>
          <a:xfrm flipH="1" flipV="1">
            <a:off x="9765479" y="4559837"/>
            <a:ext cx="741214" cy="7418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920263" y="5262155"/>
            <a:ext cx="3602185" cy="1077218"/>
          </a:xfrm>
          <a:prstGeom prst="rect">
            <a:avLst/>
          </a:prstGeom>
          <a:solidFill>
            <a:schemeClr val="bg1"/>
          </a:solidFill>
          <a:ln>
            <a:solidFill>
              <a:schemeClr val="tx1"/>
            </a:solidFill>
          </a:ln>
        </p:spPr>
        <p:txBody>
          <a:bodyPr wrap="square" rtlCol="0">
            <a:spAutoFit/>
          </a:bodyPr>
          <a:lstStyle/>
          <a:p>
            <a:r>
              <a:rPr lang="en-US" sz="1600" b="1" dirty="0"/>
              <a:t>Account #: fund # and 17xx00</a:t>
            </a:r>
          </a:p>
          <a:p>
            <a:r>
              <a:rPr lang="en-US" sz="1600" b="1" dirty="0"/>
              <a:t>xx=from digits 3 &amp; 4 in the OC</a:t>
            </a:r>
          </a:p>
          <a:p>
            <a:r>
              <a:rPr lang="en-US" sz="1600" b="1" dirty="0"/>
              <a:t>Ex. 65070009.58</a:t>
            </a:r>
            <a:r>
              <a:rPr lang="en-US" sz="1600" b="1" dirty="0">
                <a:solidFill>
                  <a:srgbClr val="FF0000"/>
                </a:solidFill>
              </a:rPr>
              <a:t>34</a:t>
            </a:r>
            <a:r>
              <a:rPr lang="en-US" sz="1600" b="1" dirty="0"/>
              <a:t>70</a:t>
            </a:r>
          </a:p>
          <a:p>
            <a:r>
              <a:rPr lang="en-US" sz="1600" b="1" dirty="0"/>
              <a:t>Acct # for FA= 56520.17</a:t>
            </a:r>
            <a:r>
              <a:rPr lang="en-US" sz="1600" b="1" dirty="0">
                <a:solidFill>
                  <a:srgbClr val="FF0000"/>
                </a:solidFill>
              </a:rPr>
              <a:t>34</a:t>
            </a:r>
            <a:r>
              <a:rPr lang="en-US" sz="1600" b="1" dirty="0"/>
              <a:t>70 </a:t>
            </a:r>
          </a:p>
        </p:txBody>
      </p:sp>
      <p:cxnSp>
        <p:nvCxnSpPr>
          <p:cNvPr id="55" name="Straight Arrow Connector 54"/>
          <p:cNvCxnSpPr/>
          <p:nvPr/>
        </p:nvCxnSpPr>
        <p:spPr>
          <a:xfrm>
            <a:off x="1266285" y="3191948"/>
            <a:ext cx="299748" cy="3139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4835238" y="1224393"/>
            <a:ext cx="2013147" cy="13360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4835236" y="4386450"/>
            <a:ext cx="706580" cy="9357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922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917565" y="1298198"/>
            <a:ext cx="4381500" cy="4362450"/>
          </a:xfrm>
          <a:prstGeom prst="rect">
            <a:avLst/>
          </a:prstGeom>
        </p:spPr>
      </p:pic>
      <p:cxnSp>
        <p:nvCxnSpPr>
          <p:cNvPr id="3" name="Straight Connector 2"/>
          <p:cNvCxnSpPr/>
          <p:nvPr/>
        </p:nvCxnSpPr>
        <p:spPr>
          <a:xfrm>
            <a:off x="6917565" y="3574473"/>
            <a:ext cx="4082944" cy="138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17565" y="3588328"/>
            <a:ext cx="4082944" cy="138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17565" y="3560618"/>
            <a:ext cx="4082944" cy="138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stretch>
            <a:fillRect/>
          </a:stretch>
        </p:blipFill>
        <p:spPr>
          <a:xfrm>
            <a:off x="861579" y="1298198"/>
            <a:ext cx="5619750" cy="4343400"/>
          </a:xfrm>
          <a:prstGeom prst="rect">
            <a:avLst/>
          </a:prstGeom>
        </p:spPr>
      </p:pic>
    </p:spTree>
    <p:extLst>
      <p:ext uri="{BB962C8B-B14F-4D97-AF65-F5344CB8AC3E}">
        <p14:creationId xmlns:p14="http://schemas.microsoft.com/office/powerpoint/2010/main" val="2281404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109895" y="668368"/>
            <a:ext cx="8107127" cy="5564482"/>
          </a:xfrm>
          <a:prstGeom prst="rect">
            <a:avLst/>
          </a:prstGeom>
        </p:spPr>
      </p:pic>
      <p:sp>
        <p:nvSpPr>
          <p:cNvPr id="5" name="TextBox 4"/>
          <p:cNvSpPr txBox="1"/>
          <p:nvPr/>
        </p:nvSpPr>
        <p:spPr>
          <a:xfrm>
            <a:off x="5494422" y="2534652"/>
            <a:ext cx="3176336" cy="276999"/>
          </a:xfrm>
          <a:prstGeom prst="rect">
            <a:avLst/>
          </a:prstGeom>
          <a:solidFill>
            <a:schemeClr val="bg1"/>
          </a:solidFill>
          <a:ln>
            <a:solidFill>
              <a:schemeClr val="tx1"/>
            </a:solidFill>
          </a:ln>
        </p:spPr>
        <p:txBody>
          <a:bodyPr wrap="square" rtlCol="0">
            <a:spAutoFit/>
          </a:bodyPr>
          <a:lstStyle/>
          <a:p>
            <a:r>
              <a:rPr lang="en-US" sz="1200" dirty="0"/>
              <a:t>Item Code: auto filled from the Asset info tab</a:t>
            </a:r>
          </a:p>
        </p:txBody>
      </p:sp>
      <p:cxnSp>
        <p:nvCxnSpPr>
          <p:cNvPr id="7" name="Straight Arrow Connector 6"/>
          <p:cNvCxnSpPr/>
          <p:nvPr/>
        </p:nvCxnSpPr>
        <p:spPr>
          <a:xfrm flipH="1" flipV="1">
            <a:off x="4932947" y="2478505"/>
            <a:ext cx="561475" cy="2085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68635" y="4054655"/>
            <a:ext cx="1660357" cy="276999"/>
          </a:xfrm>
          <a:prstGeom prst="rect">
            <a:avLst/>
          </a:prstGeom>
          <a:solidFill>
            <a:schemeClr val="bg1"/>
          </a:solidFill>
          <a:ln>
            <a:solidFill>
              <a:schemeClr val="tx1"/>
            </a:solidFill>
          </a:ln>
        </p:spPr>
        <p:txBody>
          <a:bodyPr wrap="square" rtlCol="0">
            <a:spAutoFit/>
          </a:bodyPr>
          <a:lstStyle/>
          <a:p>
            <a:r>
              <a:rPr lang="en-US" sz="1200" dirty="0"/>
              <a:t>Both must be entered</a:t>
            </a:r>
          </a:p>
        </p:txBody>
      </p:sp>
      <p:cxnSp>
        <p:nvCxnSpPr>
          <p:cNvPr id="10" name="Straight Arrow Connector 9"/>
          <p:cNvCxnSpPr/>
          <p:nvPr/>
        </p:nvCxnSpPr>
        <p:spPr>
          <a:xfrm flipH="1" flipV="1">
            <a:off x="7082590" y="4054655"/>
            <a:ext cx="673073" cy="1068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895322" y="4193154"/>
            <a:ext cx="860342" cy="138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3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2386181" y="1180240"/>
            <a:ext cx="7624011" cy="4403557"/>
          </a:xfrm>
          <a:prstGeom prst="rect">
            <a:avLst/>
          </a:prstGeom>
        </p:spPr>
      </p:pic>
      <p:sp>
        <p:nvSpPr>
          <p:cNvPr id="5" name="TextBox 4"/>
          <p:cNvSpPr txBox="1"/>
          <p:nvPr/>
        </p:nvSpPr>
        <p:spPr>
          <a:xfrm>
            <a:off x="6901052" y="3900373"/>
            <a:ext cx="2358190" cy="276999"/>
          </a:xfrm>
          <a:prstGeom prst="rect">
            <a:avLst/>
          </a:prstGeom>
          <a:solidFill>
            <a:schemeClr val="bg1"/>
          </a:solidFill>
          <a:ln>
            <a:solidFill>
              <a:schemeClr val="tx1"/>
            </a:solidFill>
          </a:ln>
        </p:spPr>
        <p:txBody>
          <a:bodyPr wrap="square" rtlCol="0">
            <a:spAutoFit/>
          </a:bodyPr>
          <a:lstStyle/>
          <a:p>
            <a:pPr algn="ctr"/>
            <a:r>
              <a:rPr lang="en-US" sz="1200" dirty="0"/>
              <a:t>Both fields should be entered</a:t>
            </a:r>
          </a:p>
        </p:txBody>
      </p:sp>
      <p:cxnSp>
        <p:nvCxnSpPr>
          <p:cNvPr id="7" name="Straight Arrow Connector 6"/>
          <p:cNvCxnSpPr/>
          <p:nvPr/>
        </p:nvCxnSpPr>
        <p:spPr>
          <a:xfrm flipH="1" flipV="1">
            <a:off x="6029745" y="3900374"/>
            <a:ext cx="871307" cy="138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198186" y="4038872"/>
            <a:ext cx="702867" cy="138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578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39022" y="897031"/>
            <a:ext cx="4737100" cy="5126037"/>
          </a:xfrm>
        </p:spPr>
        <p:txBody>
          <a:bodyPr/>
          <a:lstStyle/>
          <a:p>
            <a:pPr algn="ctr"/>
            <a:r>
              <a:rPr lang="en-US" sz="4800" b="1" dirty="0"/>
              <a:t>Fixed </a:t>
            </a:r>
            <a:br>
              <a:rPr lang="en-US" sz="4800" b="1" dirty="0"/>
            </a:br>
            <a:r>
              <a:rPr lang="en-US" sz="4800" b="1" dirty="0"/>
              <a:t>Asset </a:t>
            </a:r>
            <a:br>
              <a:rPr lang="en-US" sz="4800" b="1" dirty="0"/>
            </a:br>
            <a:r>
              <a:rPr lang="en-US" sz="4800" b="1" dirty="0"/>
              <a:t>Reports</a:t>
            </a:r>
            <a:br>
              <a:rPr lang="en-US" dirty="0"/>
            </a:b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199" y="727788"/>
            <a:ext cx="4602525" cy="5464525"/>
          </a:xfrm>
          <a:prstGeom prst="rect">
            <a:avLst/>
          </a:prstGeom>
        </p:spPr>
      </p:pic>
    </p:spTree>
    <p:extLst>
      <p:ext uri="{BB962C8B-B14F-4D97-AF65-F5344CB8AC3E}">
        <p14:creationId xmlns:p14="http://schemas.microsoft.com/office/powerpoint/2010/main" val="3752900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9990" y="635216"/>
            <a:ext cx="6680200" cy="823913"/>
          </a:xfrm>
        </p:spPr>
        <p:txBody>
          <a:bodyPr/>
          <a:lstStyle/>
          <a:p>
            <a:pPr algn="ctr"/>
            <a:r>
              <a:rPr lang="en-US" dirty="0"/>
              <a:t>Unposted Fixed Asset Report</a:t>
            </a:r>
          </a:p>
        </p:txBody>
      </p:sp>
      <p:sp>
        <p:nvSpPr>
          <p:cNvPr id="3" name="Content Placeholder 2"/>
          <p:cNvSpPr>
            <a:spLocks noGrp="1"/>
          </p:cNvSpPr>
          <p:nvPr>
            <p:ph idx="4294967295"/>
          </p:nvPr>
        </p:nvSpPr>
        <p:spPr>
          <a:xfrm>
            <a:off x="0" y="1398588"/>
            <a:ext cx="6216650" cy="4559300"/>
          </a:xfrm>
        </p:spPr>
        <p:txBody>
          <a:bodyPr>
            <a:normAutofit fontScale="92500" lnSpcReduction="10000"/>
          </a:bodyPr>
          <a:lstStyle/>
          <a:p>
            <a:pPr marL="914400" lvl="2" indent="0">
              <a:lnSpc>
                <a:spcPct val="110000"/>
              </a:lnSpc>
              <a:buNone/>
            </a:pPr>
            <a:r>
              <a:rPr lang="en-US" sz="2800" dirty="0"/>
              <a:t>Review all transactions which have been posted in the General Ledger, but have not yet been posted to a fixed asset </a:t>
            </a:r>
          </a:p>
          <a:p>
            <a:pPr marL="914400" lvl="2" indent="0">
              <a:lnSpc>
                <a:spcPct val="110000"/>
              </a:lnSpc>
              <a:buNone/>
            </a:pPr>
            <a:r>
              <a:rPr lang="en-US" dirty="0"/>
              <a:t>(shows OV receipt batches and PVs vouchered without PO using 58**** object, used for JE entry reference)</a:t>
            </a:r>
          </a:p>
          <a:p>
            <a:pPr marL="0" indent="0" algn="ctr">
              <a:buNone/>
            </a:pPr>
            <a:endParaRPr lang="en-US" dirty="0"/>
          </a:p>
          <a:p>
            <a:pPr marL="0" indent="0" algn="ctr">
              <a:buNone/>
            </a:pPr>
            <a:r>
              <a:rPr lang="en-US" i="1" dirty="0"/>
              <a:t>Simply: costs coded to fixed asset object code</a:t>
            </a:r>
          </a:p>
          <a:p>
            <a:pPr marL="0" indent="0" algn="ctr">
              <a:buNone/>
            </a:pPr>
            <a:r>
              <a:rPr lang="en-US" i="1" dirty="0"/>
              <a:t>  	  &amp; have been receipted or entered as JE</a:t>
            </a:r>
          </a:p>
          <a:p>
            <a:pPr marL="0" indent="0">
              <a:buNone/>
            </a:pPr>
            <a:r>
              <a:rPr lang="en-US" dirty="0"/>
              <a:t>June 24, 2021 – All unposted Fixed asset need to be posted.</a:t>
            </a:r>
          </a:p>
          <a:p>
            <a:pPr marL="0" indent="0">
              <a:buNone/>
            </a:pPr>
            <a:endParaRPr lang="en-US" dirty="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190" y="662472"/>
            <a:ext cx="4193843" cy="5510341"/>
          </a:xfrm>
          <a:prstGeom prst="rect">
            <a:avLst/>
          </a:prstGeom>
        </p:spPr>
      </p:pic>
    </p:spTree>
    <p:extLst>
      <p:ext uri="{BB962C8B-B14F-4D97-AF65-F5344CB8AC3E}">
        <p14:creationId xmlns:p14="http://schemas.microsoft.com/office/powerpoint/2010/main" val="1477818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833977" y="730627"/>
            <a:ext cx="10552112" cy="5348288"/>
          </a:xfrm>
          <a:prstGeom prst="rect">
            <a:avLst/>
          </a:prstGeom>
        </p:spPr>
      </p:pic>
    </p:spTree>
    <p:extLst>
      <p:ext uri="{BB962C8B-B14F-4D97-AF65-F5344CB8AC3E}">
        <p14:creationId xmlns:p14="http://schemas.microsoft.com/office/powerpoint/2010/main" val="2166732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54441" y="436123"/>
            <a:ext cx="9317038" cy="1319212"/>
          </a:xfrm>
        </p:spPr>
        <p:txBody>
          <a:bodyPr/>
          <a:lstStyle/>
          <a:p>
            <a:pPr algn="ctr"/>
            <a:r>
              <a:rPr lang="en-US" dirty="0"/>
              <a:t>Fixed Asset No Cost Integrity Report</a:t>
            </a:r>
          </a:p>
        </p:txBody>
      </p:sp>
      <p:sp>
        <p:nvSpPr>
          <p:cNvPr id="4" name="Rectangle 3"/>
          <p:cNvSpPr/>
          <p:nvPr/>
        </p:nvSpPr>
        <p:spPr>
          <a:xfrm>
            <a:off x="854441" y="1755335"/>
            <a:ext cx="10448143" cy="3785652"/>
          </a:xfrm>
          <a:prstGeom prst="rect">
            <a:avLst/>
          </a:prstGeom>
        </p:spPr>
        <p:txBody>
          <a:bodyPr wrap="square">
            <a:spAutoFit/>
          </a:bodyPr>
          <a:lstStyle/>
          <a:p>
            <a:pPr marL="342900" indent="-342900">
              <a:buFont typeface="Arial" panose="020B0604020202020204" pitchFamily="34" charset="0"/>
              <a:buChar char="•"/>
            </a:pPr>
            <a:r>
              <a:rPr lang="en-US" sz="2400" dirty="0"/>
              <a:t>Review any assets that are missing costs.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Goal is to have this report blank, kept as short as possible, and with only recently acquired assets </a:t>
            </a:r>
          </a:p>
          <a:p>
            <a:r>
              <a:rPr lang="en-US" sz="2400" dirty="0"/>
              <a:t>   </a:t>
            </a:r>
          </a:p>
          <a:p>
            <a:pPr marL="342900" indent="-342900">
              <a:buFont typeface="Arial" panose="020B0604020202020204" pitchFamily="34" charset="0"/>
              <a:buChar char="•"/>
            </a:pPr>
            <a:r>
              <a:rPr lang="en-US" sz="2400" i="1" dirty="0"/>
              <a:t>Simply: asset master has been created, but no costs are attached</a:t>
            </a:r>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endParaRPr lang="en-US" sz="2400" i="1" dirty="0"/>
          </a:p>
        </p:txBody>
      </p:sp>
    </p:spTree>
    <p:extLst>
      <p:ext uri="{BB962C8B-B14F-4D97-AF65-F5344CB8AC3E}">
        <p14:creationId xmlns:p14="http://schemas.microsoft.com/office/powerpoint/2010/main" val="767682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3"/>
          <a:stretch>
            <a:fillRect/>
          </a:stretch>
        </p:blipFill>
        <p:spPr>
          <a:xfrm>
            <a:off x="1115878" y="674312"/>
            <a:ext cx="10110788" cy="5541962"/>
          </a:xfrm>
          <a:prstGeom prst="rect">
            <a:avLst/>
          </a:prstGeom>
        </p:spPr>
      </p:pic>
    </p:spTree>
    <p:extLst>
      <p:ext uri="{BB962C8B-B14F-4D97-AF65-F5344CB8AC3E}">
        <p14:creationId xmlns:p14="http://schemas.microsoft.com/office/powerpoint/2010/main" val="3613966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807368" y="641866"/>
            <a:ext cx="5863389" cy="914400"/>
          </a:xfrm>
          <a:prstGeom prst="rect">
            <a:avLst/>
          </a:prstGeom>
        </p:spPr>
        <p:txBody>
          <a:bodyPr>
            <a:normAutofit/>
          </a:bodyPr>
          <a:lstStyle/>
          <a:p>
            <a:r>
              <a:rPr lang="en-US" sz="3200" dirty="0">
                <a:latin typeface="+mn-lt"/>
              </a:rPr>
              <a:t> </a:t>
            </a:r>
          </a:p>
        </p:txBody>
      </p:sp>
      <p:sp>
        <p:nvSpPr>
          <p:cNvPr id="6" name="TextBox 5"/>
          <p:cNvSpPr txBox="1"/>
          <p:nvPr/>
        </p:nvSpPr>
        <p:spPr>
          <a:xfrm>
            <a:off x="4114800" y="2551100"/>
            <a:ext cx="990600" cy="369332"/>
          </a:xfrm>
          <a:prstGeom prst="rect">
            <a:avLst/>
          </a:prstGeom>
          <a:noFill/>
        </p:spPr>
        <p:txBody>
          <a:bodyPr wrap="square" rtlCol="0">
            <a:spAutoFit/>
          </a:bodyPr>
          <a:lstStyle/>
          <a:p>
            <a:endParaRPr lang="en-US" dirty="0">
              <a:solidFill>
                <a:prstClr val="white"/>
              </a:solidFill>
            </a:endParaRPr>
          </a:p>
        </p:txBody>
      </p:sp>
      <p:pic>
        <p:nvPicPr>
          <p:cNvPr id="3" name="Picture 2">
            <a:extLst>
              <a:ext uri="{FF2B5EF4-FFF2-40B4-BE49-F238E27FC236}">
                <a16:creationId xmlns:a16="http://schemas.microsoft.com/office/drawing/2014/main" id="{8455A272-9B60-48C0-82BD-780C38162426}"/>
              </a:ext>
            </a:extLst>
          </p:cNvPr>
          <p:cNvPicPr>
            <a:picLocks noChangeAspect="1"/>
          </p:cNvPicPr>
          <p:nvPr/>
        </p:nvPicPr>
        <p:blipFill>
          <a:blip r:embed="rId3"/>
          <a:stretch>
            <a:fillRect/>
          </a:stretch>
        </p:blipFill>
        <p:spPr>
          <a:xfrm>
            <a:off x="1500188" y="956726"/>
            <a:ext cx="8829675" cy="4944547"/>
          </a:xfrm>
          <a:prstGeom prst="rect">
            <a:avLst/>
          </a:prstGeom>
        </p:spPr>
      </p:pic>
    </p:spTree>
    <p:extLst>
      <p:ext uri="{BB962C8B-B14F-4D97-AF65-F5344CB8AC3E}">
        <p14:creationId xmlns:p14="http://schemas.microsoft.com/office/powerpoint/2010/main" val="1745099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454483" y="1638913"/>
            <a:ext cx="9069388" cy="3330575"/>
          </a:xfrm>
        </p:spPr>
        <p:txBody>
          <a:bodyPr/>
          <a:lstStyle/>
          <a:p>
            <a:pPr algn="ctr"/>
            <a:r>
              <a:rPr lang="en-US" dirty="0"/>
              <a:t>Posting Costs to an Asset </a:t>
            </a:r>
          </a:p>
        </p:txBody>
      </p:sp>
    </p:spTree>
    <p:extLst>
      <p:ext uri="{BB962C8B-B14F-4D97-AF65-F5344CB8AC3E}">
        <p14:creationId xmlns:p14="http://schemas.microsoft.com/office/powerpoint/2010/main" val="504396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36507" y="1307432"/>
            <a:ext cx="9500588" cy="4636878"/>
          </a:xfrm>
          <a:prstGeom prst="rect">
            <a:avLst/>
          </a:prstGeom>
        </p:spPr>
      </p:pic>
      <p:sp>
        <p:nvSpPr>
          <p:cNvPr id="5" name="Title 4"/>
          <p:cNvSpPr>
            <a:spLocks noGrp="1"/>
          </p:cNvSpPr>
          <p:nvPr>
            <p:ph type="title"/>
          </p:nvPr>
        </p:nvSpPr>
        <p:spPr>
          <a:xfrm>
            <a:off x="838200" y="365125"/>
            <a:ext cx="10515600" cy="942307"/>
          </a:xfrm>
        </p:spPr>
        <p:txBody>
          <a:bodyPr>
            <a:normAutofit/>
          </a:bodyPr>
          <a:lstStyle/>
          <a:p>
            <a:r>
              <a:rPr lang="en-US" sz="2000" b="1" dirty="0"/>
              <a:t>State of NE -&gt; Fixed Assets -&gt; Post Fixed Asset Transactions-&gt; Revise Unposted F/A Entries</a:t>
            </a:r>
          </a:p>
        </p:txBody>
      </p:sp>
      <p:sp>
        <p:nvSpPr>
          <p:cNvPr id="7" name="TextBox 6"/>
          <p:cNvSpPr txBox="1"/>
          <p:nvPr/>
        </p:nvSpPr>
        <p:spPr>
          <a:xfrm>
            <a:off x="4032430" y="1420437"/>
            <a:ext cx="2743200" cy="523220"/>
          </a:xfrm>
          <a:prstGeom prst="rect">
            <a:avLst/>
          </a:prstGeom>
          <a:solidFill>
            <a:schemeClr val="bg1"/>
          </a:solidFill>
          <a:ln>
            <a:solidFill>
              <a:schemeClr val="tx1"/>
            </a:solidFill>
          </a:ln>
        </p:spPr>
        <p:txBody>
          <a:bodyPr wrap="square" rtlCol="0">
            <a:spAutoFit/>
          </a:bodyPr>
          <a:lstStyle/>
          <a:p>
            <a:r>
              <a:rPr lang="en-US" sz="1400" dirty="0"/>
              <a:t>Doc #: found on Unposted Fixed Asset report, part of the OV batch </a:t>
            </a:r>
          </a:p>
        </p:txBody>
      </p:sp>
      <p:cxnSp>
        <p:nvCxnSpPr>
          <p:cNvPr id="9" name="Straight Arrow Connector 8"/>
          <p:cNvCxnSpPr/>
          <p:nvPr/>
        </p:nvCxnSpPr>
        <p:spPr>
          <a:xfrm flipH="1">
            <a:off x="4690518" y="1943657"/>
            <a:ext cx="296615" cy="2260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2129" y="1834573"/>
            <a:ext cx="1100890" cy="1384995"/>
          </a:xfrm>
          <a:prstGeom prst="rect">
            <a:avLst/>
          </a:prstGeom>
          <a:solidFill>
            <a:schemeClr val="bg1"/>
          </a:solidFill>
          <a:ln>
            <a:solidFill>
              <a:schemeClr val="tx1"/>
            </a:solidFill>
          </a:ln>
        </p:spPr>
        <p:txBody>
          <a:bodyPr wrap="square" rtlCol="0">
            <a:spAutoFit/>
          </a:bodyPr>
          <a:lstStyle/>
          <a:p>
            <a:r>
              <a:rPr lang="en-US" sz="1400" dirty="0"/>
              <a:t>Add Tag # to asset</a:t>
            </a:r>
          </a:p>
          <a:p>
            <a:r>
              <a:rPr lang="en-US" sz="1400" dirty="0"/>
              <a:t>Row - Revise entries-enter Tag # and save </a:t>
            </a:r>
          </a:p>
        </p:txBody>
      </p:sp>
      <p:cxnSp>
        <p:nvCxnSpPr>
          <p:cNvPr id="16" name="Straight Arrow Connector 15"/>
          <p:cNvCxnSpPr>
            <a:stCxn id="11" idx="2"/>
          </p:cNvCxnSpPr>
          <p:nvPr/>
        </p:nvCxnSpPr>
        <p:spPr>
          <a:xfrm>
            <a:off x="722574" y="3219568"/>
            <a:ext cx="1037402" cy="13441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09531" y="2029516"/>
            <a:ext cx="253952" cy="1401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12149" y="5944310"/>
            <a:ext cx="3144252" cy="369332"/>
          </a:xfrm>
          <a:prstGeom prst="rect">
            <a:avLst/>
          </a:prstGeom>
          <a:solidFill>
            <a:schemeClr val="bg1"/>
          </a:solidFill>
          <a:ln>
            <a:solidFill>
              <a:schemeClr val="tx1"/>
            </a:solidFill>
          </a:ln>
        </p:spPr>
        <p:txBody>
          <a:bodyPr wrap="square" rtlCol="0">
            <a:spAutoFit/>
          </a:bodyPr>
          <a:lstStyle/>
          <a:p>
            <a:r>
              <a:rPr lang="en-US" dirty="0"/>
              <a:t>Final Step: Row -&gt; Post -&gt; Save</a:t>
            </a:r>
          </a:p>
        </p:txBody>
      </p:sp>
    </p:spTree>
    <p:extLst>
      <p:ext uri="{BB962C8B-B14F-4D97-AF65-F5344CB8AC3E}">
        <p14:creationId xmlns:p14="http://schemas.microsoft.com/office/powerpoint/2010/main" val="9730061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13529"/>
          <a:stretch/>
        </p:blipFill>
        <p:spPr>
          <a:xfrm>
            <a:off x="953590" y="1450941"/>
            <a:ext cx="8967262" cy="4675539"/>
          </a:xfrm>
          <a:prstGeom prst="rect">
            <a:avLst/>
          </a:prstGeom>
        </p:spPr>
      </p:pic>
      <p:sp>
        <p:nvSpPr>
          <p:cNvPr id="2" name="Title 1"/>
          <p:cNvSpPr>
            <a:spLocks noGrp="1"/>
          </p:cNvSpPr>
          <p:nvPr>
            <p:ph type="title"/>
          </p:nvPr>
        </p:nvSpPr>
        <p:spPr>
          <a:xfrm>
            <a:off x="838200" y="555625"/>
            <a:ext cx="10515600" cy="805949"/>
          </a:xfrm>
        </p:spPr>
        <p:txBody>
          <a:bodyPr>
            <a:normAutofit/>
          </a:bodyPr>
          <a:lstStyle/>
          <a:p>
            <a:r>
              <a:rPr lang="en-US" sz="1800" b="1" dirty="0"/>
              <a:t>Asset Master-&gt; Asset Balance Info -&gt; Cost Summary </a:t>
            </a:r>
          </a:p>
        </p:txBody>
      </p:sp>
      <p:sp>
        <p:nvSpPr>
          <p:cNvPr id="5" name="TextBox 4"/>
          <p:cNvSpPr txBox="1"/>
          <p:nvPr/>
        </p:nvSpPr>
        <p:spPr>
          <a:xfrm>
            <a:off x="328864" y="3214323"/>
            <a:ext cx="3946358" cy="369332"/>
          </a:xfrm>
          <a:prstGeom prst="rect">
            <a:avLst/>
          </a:prstGeom>
          <a:solidFill>
            <a:schemeClr val="bg1"/>
          </a:solidFill>
          <a:ln>
            <a:solidFill>
              <a:schemeClr val="tx1"/>
            </a:solidFill>
          </a:ln>
        </p:spPr>
        <p:txBody>
          <a:bodyPr wrap="square" rtlCol="0">
            <a:spAutoFit/>
          </a:bodyPr>
          <a:lstStyle/>
          <a:p>
            <a:r>
              <a:rPr lang="en-US" dirty="0"/>
              <a:t>Notice account #’s- both list the “34” </a:t>
            </a:r>
          </a:p>
        </p:txBody>
      </p:sp>
      <p:cxnSp>
        <p:nvCxnSpPr>
          <p:cNvPr id="7" name="Straight Arrow Connector 6"/>
          <p:cNvCxnSpPr>
            <a:stCxn id="5" idx="2"/>
          </p:cNvCxnSpPr>
          <p:nvPr/>
        </p:nvCxnSpPr>
        <p:spPr>
          <a:xfrm flipH="1">
            <a:off x="1981200" y="3583655"/>
            <a:ext cx="320843" cy="8381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141621" y="3693944"/>
            <a:ext cx="256675" cy="14558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6831" y="4918360"/>
            <a:ext cx="2294021" cy="369332"/>
          </a:xfrm>
          <a:prstGeom prst="rect">
            <a:avLst/>
          </a:prstGeom>
          <a:solidFill>
            <a:schemeClr val="bg1"/>
          </a:solidFill>
          <a:ln>
            <a:solidFill>
              <a:schemeClr val="tx1"/>
            </a:solidFill>
          </a:ln>
        </p:spPr>
        <p:txBody>
          <a:bodyPr wrap="square" rtlCol="0">
            <a:spAutoFit/>
          </a:bodyPr>
          <a:lstStyle/>
          <a:p>
            <a:r>
              <a:rPr lang="en-US" dirty="0"/>
              <a:t>Value of asset posted</a:t>
            </a:r>
          </a:p>
        </p:txBody>
      </p:sp>
      <p:cxnSp>
        <p:nvCxnSpPr>
          <p:cNvPr id="13" name="Straight Arrow Connector 12"/>
          <p:cNvCxnSpPr/>
          <p:nvPr/>
        </p:nvCxnSpPr>
        <p:spPr>
          <a:xfrm flipH="1" flipV="1">
            <a:off x="6632220" y="4557230"/>
            <a:ext cx="994611" cy="3611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059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 Asset Transaction</a:t>
            </a:r>
          </a:p>
        </p:txBody>
      </p:sp>
      <p:pic>
        <p:nvPicPr>
          <p:cNvPr id="6" name="Content Placeholder 5"/>
          <p:cNvPicPr>
            <a:picLocks noGrp="1" noChangeAspect="1"/>
          </p:cNvPicPr>
          <p:nvPr>
            <p:ph idx="1"/>
          </p:nvPr>
        </p:nvPicPr>
        <p:blipFill>
          <a:blip r:embed="rId2"/>
          <a:stretch>
            <a:fillRect/>
          </a:stretch>
        </p:blipFill>
        <p:spPr>
          <a:xfrm>
            <a:off x="1295400" y="2709377"/>
            <a:ext cx="9601200" cy="3014047"/>
          </a:xfrm>
          <a:prstGeom prst="rect">
            <a:avLst/>
          </a:prstGeom>
        </p:spPr>
      </p:pic>
      <p:sp>
        <p:nvSpPr>
          <p:cNvPr id="7" name="TextBox 6"/>
          <p:cNvSpPr txBox="1"/>
          <p:nvPr/>
        </p:nvSpPr>
        <p:spPr>
          <a:xfrm>
            <a:off x="5774746" y="2091552"/>
            <a:ext cx="1668379" cy="830997"/>
          </a:xfrm>
          <a:prstGeom prst="rect">
            <a:avLst/>
          </a:prstGeom>
          <a:solidFill>
            <a:schemeClr val="bg1"/>
          </a:solidFill>
          <a:ln>
            <a:solidFill>
              <a:schemeClr val="tx1"/>
            </a:solidFill>
          </a:ln>
        </p:spPr>
        <p:txBody>
          <a:bodyPr wrap="square" rtlCol="0">
            <a:spAutoFit/>
          </a:bodyPr>
          <a:lstStyle/>
          <a:p>
            <a:r>
              <a:rPr lang="en-US" sz="1200" dirty="0"/>
              <a:t>Doc #: found on Unposted Fixed Asset report, part of the OV batch </a:t>
            </a:r>
          </a:p>
        </p:txBody>
      </p:sp>
      <p:cxnSp>
        <p:nvCxnSpPr>
          <p:cNvPr id="9" name="Straight Arrow Connector 8"/>
          <p:cNvCxnSpPr>
            <a:stCxn id="7" idx="2"/>
          </p:cNvCxnSpPr>
          <p:nvPr/>
        </p:nvCxnSpPr>
        <p:spPr>
          <a:xfrm flipH="1">
            <a:off x="6221046" y="2922549"/>
            <a:ext cx="387890" cy="344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9415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634039" y="900509"/>
            <a:ext cx="8896350" cy="5280025"/>
          </a:xfrm>
          <a:prstGeom prst="rect">
            <a:avLst/>
          </a:prstGeom>
        </p:spPr>
      </p:pic>
      <p:sp>
        <p:nvSpPr>
          <p:cNvPr id="5" name="TextBox 4"/>
          <p:cNvSpPr txBox="1"/>
          <p:nvPr/>
        </p:nvSpPr>
        <p:spPr>
          <a:xfrm>
            <a:off x="593558" y="5988734"/>
            <a:ext cx="1443789" cy="646331"/>
          </a:xfrm>
          <a:prstGeom prst="rect">
            <a:avLst/>
          </a:prstGeom>
          <a:solidFill>
            <a:schemeClr val="bg1"/>
          </a:solidFill>
          <a:ln>
            <a:solidFill>
              <a:schemeClr val="tx1"/>
            </a:solidFill>
          </a:ln>
        </p:spPr>
        <p:txBody>
          <a:bodyPr wrap="square" rtlCol="0">
            <a:spAutoFit/>
          </a:bodyPr>
          <a:lstStyle/>
          <a:p>
            <a:r>
              <a:rPr lang="en-US" dirty="0"/>
              <a:t>Add Tag # to each line </a:t>
            </a:r>
          </a:p>
        </p:txBody>
      </p:sp>
      <p:cxnSp>
        <p:nvCxnSpPr>
          <p:cNvPr id="7" name="Straight Arrow Connector 6"/>
          <p:cNvCxnSpPr>
            <a:stCxn id="5" idx="3"/>
          </p:cNvCxnSpPr>
          <p:nvPr/>
        </p:nvCxnSpPr>
        <p:spPr>
          <a:xfrm flipV="1">
            <a:off x="2037347" y="6049169"/>
            <a:ext cx="529390" cy="2627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886073" y="3774615"/>
            <a:ext cx="1487404" cy="461665"/>
          </a:xfrm>
          <a:prstGeom prst="rect">
            <a:avLst/>
          </a:prstGeom>
          <a:solidFill>
            <a:schemeClr val="bg1"/>
          </a:solidFill>
          <a:ln>
            <a:solidFill>
              <a:schemeClr val="tx1"/>
            </a:solidFill>
          </a:ln>
        </p:spPr>
        <p:txBody>
          <a:bodyPr wrap="square" rtlCol="0">
            <a:spAutoFit/>
          </a:bodyPr>
          <a:lstStyle/>
          <a:p>
            <a:r>
              <a:rPr lang="en-US" sz="1200" dirty="0"/>
              <a:t>Import excel sheet for multiple entries</a:t>
            </a:r>
          </a:p>
        </p:txBody>
      </p:sp>
      <p:cxnSp>
        <p:nvCxnSpPr>
          <p:cNvPr id="10" name="Straight Arrow Connector 9"/>
          <p:cNvCxnSpPr/>
          <p:nvPr/>
        </p:nvCxnSpPr>
        <p:spPr>
          <a:xfrm>
            <a:off x="9629775" y="4236280"/>
            <a:ext cx="476751" cy="6324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12195" y="3186515"/>
            <a:ext cx="1659355" cy="646331"/>
          </a:xfrm>
          <a:prstGeom prst="rect">
            <a:avLst/>
          </a:prstGeom>
          <a:solidFill>
            <a:schemeClr val="bg1"/>
          </a:solidFill>
          <a:ln>
            <a:solidFill>
              <a:schemeClr val="tx1"/>
            </a:solidFill>
          </a:ln>
        </p:spPr>
        <p:txBody>
          <a:bodyPr wrap="square" rtlCol="0">
            <a:spAutoFit/>
          </a:bodyPr>
          <a:lstStyle/>
          <a:p>
            <a:r>
              <a:rPr lang="en-US" sz="1200" dirty="0"/>
              <a:t>Amts. should balance when you hit “save” after all entries</a:t>
            </a:r>
          </a:p>
        </p:txBody>
      </p:sp>
      <p:cxnSp>
        <p:nvCxnSpPr>
          <p:cNvPr id="15" name="Straight Arrow Connector 14"/>
          <p:cNvCxnSpPr/>
          <p:nvPr/>
        </p:nvCxnSpPr>
        <p:spPr>
          <a:xfrm flipH="1">
            <a:off x="4179345" y="3832846"/>
            <a:ext cx="962527" cy="320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049754" y="3832846"/>
            <a:ext cx="1032460" cy="320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581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53648" y="1236905"/>
            <a:ext cx="7975600" cy="5032375"/>
          </a:xfrm>
        </p:spPr>
        <p:txBody>
          <a:bodyPr>
            <a:normAutofit/>
          </a:bodyPr>
          <a:lstStyle/>
          <a:p>
            <a:r>
              <a:rPr lang="en-US" dirty="0"/>
              <a:t>Posting costs to an asset need to be completed within the same month as the receipt if it is being split. </a:t>
            </a:r>
          </a:p>
          <a:p>
            <a:endParaRPr lang="en-US" dirty="0"/>
          </a:p>
          <a:p>
            <a:r>
              <a:rPr lang="en-US" dirty="0"/>
              <a:t>If they are not, a JE must be completed in order to post the costs</a:t>
            </a:r>
          </a:p>
          <a:p>
            <a:endParaRPr lang="en-US" dirty="0"/>
          </a:p>
          <a:p>
            <a:r>
              <a:rPr lang="en-US" dirty="0"/>
              <a:t>Allow ample time between receipting and posting costs to fixed assets</a:t>
            </a:r>
          </a:p>
          <a:p>
            <a:pPr marL="0" indent="0">
              <a:buNone/>
            </a:pPr>
            <a:r>
              <a:rPr lang="en-US" dirty="0"/>
              <a:t>   </a:t>
            </a:r>
            <a:r>
              <a:rPr lang="en-US" sz="2400" i="1" dirty="0"/>
              <a:t>Ex. 5 days before month end, do not receipt any fixed assets!</a:t>
            </a:r>
          </a:p>
        </p:txBody>
      </p:sp>
    </p:spTree>
    <p:extLst>
      <p:ext uri="{BB962C8B-B14F-4D97-AF65-F5344CB8AC3E}">
        <p14:creationId xmlns:p14="http://schemas.microsoft.com/office/powerpoint/2010/main" val="299717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Fixed Assets: prior month cost posting</a:t>
            </a:r>
          </a:p>
        </p:txBody>
      </p:sp>
      <p:sp>
        <p:nvSpPr>
          <p:cNvPr id="3" name="Content Placeholder 2"/>
          <p:cNvSpPr>
            <a:spLocks noGrp="1"/>
          </p:cNvSpPr>
          <p:nvPr>
            <p:ph idx="1"/>
          </p:nvPr>
        </p:nvSpPr>
        <p:spPr/>
        <p:txBody>
          <a:bodyPr/>
          <a:lstStyle/>
          <a:p>
            <a:pPr lvl="0"/>
            <a:r>
              <a:rPr lang="en-US" dirty="0"/>
              <a:t>Compare the “Fixed Asset No Cost Integrity” report &amp; “Unposted Fixed Asset” report. </a:t>
            </a:r>
          </a:p>
          <a:p>
            <a:pPr marL="0" lvl="0" indent="0">
              <a:buNone/>
            </a:pPr>
            <a:endParaRPr lang="en-US" dirty="0"/>
          </a:p>
          <a:p>
            <a:pPr lvl="0"/>
            <a:r>
              <a:rPr lang="en-US" dirty="0"/>
              <a:t>Find the cost on the “Unposted Fixed Asset” report (this is an “OV” receipt batch) that aligns with  “Fixed Asset No Cost Integrity” report tags.  </a:t>
            </a:r>
          </a:p>
          <a:p>
            <a:pPr marL="0" lvl="0" indent="0">
              <a:buNone/>
            </a:pPr>
            <a:endParaRPr lang="en-US" dirty="0"/>
          </a:p>
          <a:p>
            <a:pPr lvl="0"/>
            <a:r>
              <a:rPr lang="en-US" dirty="0"/>
              <a:t>Notate the document # on the “Unposted Fixed Assets” report </a:t>
            </a:r>
          </a:p>
        </p:txBody>
      </p:sp>
    </p:spTree>
    <p:extLst>
      <p:ext uri="{BB962C8B-B14F-4D97-AF65-F5344CB8AC3E}">
        <p14:creationId xmlns:p14="http://schemas.microsoft.com/office/powerpoint/2010/main" val="2247154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11417" y="1338397"/>
            <a:ext cx="5646737" cy="708025"/>
          </a:xfrm>
        </p:spPr>
        <p:txBody>
          <a:bodyPr anchor="b">
            <a:normAutofit fontScale="90000"/>
          </a:bodyPr>
          <a:lstStyle/>
          <a:p>
            <a:r>
              <a:rPr lang="en-US" dirty="0"/>
              <a:t>JE approved and posted </a:t>
            </a:r>
          </a:p>
        </p:txBody>
      </p:sp>
      <p:sp>
        <p:nvSpPr>
          <p:cNvPr id="3" name="Content Placeholder 2"/>
          <p:cNvSpPr>
            <a:spLocks noGrp="1"/>
          </p:cNvSpPr>
          <p:nvPr>
            <p:ph idx="4294967295"/>
          </p:nvPr>
        </p:nvSpPr>
        <p:spPr>
          <a:xfrm>
            <a:off x="1441341" y="2515246"/>
            <a:ext cx="9386888" cy="3254375"/>
          </a:xfrm>
        </p:spPr>
        <p:txBody>
          <a:bodyPr>
            <a:normAutofit fontScale="92500" lnSpcReduction="10000"/>
          </a:bodyPr>
          <a:lstStyle/>
          <a:p>
            <a:r>
              <a:rPr lang="en-US" dirty="0"/>
              <a:t>Run Unposted Fixed Asset report, and note the document # related to your JE</a:t>
            </a:r>
          </a:p>
          <a:p>
            <a:pPr marL="0" indent="0">
              <a:buNone/>
            </a:pPr>
            <a:endParaRPr lang="en-US" dirty="0"/>
          </a:p>
          <a:p>
            <a:r>
              <a:rPr lang="en-US" dirty="0"/>
              <a:t>E1 String: </a:t>
            </a:r>
          </a:p>
          <a:p>
            <a:pPr lvl="1"/>
            <a:r>
              <a:rPr lang="en-US" sz="1700" dirty="0"/>
              <a:t>State of Nebraska&gt;Fixed Assets&gt;Post Fixed Asset Transactions&gt;Revise unposted fixed asset entries</a:t>
            </a:r>
          </a:p>
          <a:p>
            <a:pPr marL="0" indent="0">
              <a:buNone/>
            </a:pPr>
            <a:endParaRPr lang="en-US" dirty="0"/>
          </a:p>
          <a:p>
            <a:r>
              <a:rPr lang="en-US" dirty="0"/>
              <a:t> Enter document # from the new Unposted Fixed Asset report, search.</a:t>
            </a:r>
          </a:p>
          <a:p>
            <a:pPr marL="0" indent="0">
              <a:buNone/>
            </a:pPr>
            <a:r>
              <a:rPr lang="en-US" dirty="0"/>
              <a:t> </a:t>
            </a:r>
          </a:p>
          <a:p>
            <a:endParaRPr lang="en-US" dirty="0"/>
          </a:p>
        </p:txBody>
      </p:sp>
    </p:spTree>
    <p:extLst>
      <p:ext uri="{BB962C8B-B14F-4D97-AF65-F5344CB8AC3E}">
        <p14:creationId xmlns:p14="http://schemas.microsoft.com/office/powerpoint/2010/main" val="2955546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72038" y="653979"/>
            <a:ext cx="9753600" cy="1895475"/>
          </a:xfrm>
          <a:prstGeom prst="rect">
            <a:avLst/>
          </a:prstGeom>
        </p:spPr>
      </p:pic>
      <p:pic>
        <p:nvPicPr>
          <p:cNvPr id="4" name="Content Placeholder 3"/>
          <p:cNvPicPr>
            <a:picLocks noGrp="1" noChangeAspect="1"/>
          </p:cNvPicPr>
          <p:nvPr>
            <p:ph idx="4294967295"/>
          </p:nvPr>
        </p:nvPicPr>
        <p:blipFill>
          <a:blip r:embed="rId4"/>
          <a:stretch>
            <a:fillRect/>
          </a:stretch>
        </p:blipFill>
        <p:spPr>
          <a:xfrm>
            <a:off x="1072038" y="3018429"/>
            <a:ext cx="9753600" cy="2430462"/>
          </a:xfrm>
          <a:prstGeom prst="rect">
            <a:avLst/>
          </a:prstGeom>
        </p:spPr>
      </p:pic>
      <p:pic>
        <p:nvPicPr>
          <p:cNvPr id="6" name="Picture 5"/>
          <p:cNvPicPr>
            <a:picLocks noChangeAspect="1"/>
          </p:cNvPicPr>
          <p:nvPr/>
        </p:nvPicPr>
        <p:blipFill>
          <a:blip r:embed="rId5"/>
          <a:stretch>
            <a:fillRect/>
          </a:stretch>
        </p:blipFill>
        <p:spPr>
          <a:xfrm>
            <a:off x="1072038" y="2532767"/>
            <a:ext cx="9753600" cy="485148"/>
          </a:xfrm>
          <a:prstGeom prst="rect">
            <a:avLst/>
          </a:prstGeom>
        </p:spPr>
      </p:pic>
      <p:sp>
        <p:nvSpPr>
          <p:cNvPr id="7" name="TextBox 6"/>
          <p:cNvSpPr txBox="1"/>
          <p:nvPr/>
        </p:nvSpPr>
        <p:spPr>
          <a:xfrm>
            <a:off x="1619025" y="4997116"/>
            <a:ext cx="2253915" cy="1200329"/>
          </a:xfrm>
          <a:prstGeom prst="rect">
            <a:avLst/>
          </a:prstGeom>
          <a:solidFill>
            <a:schemeClr val="bg1"/>
          </a:solidFill>
          <a:ln>
            <a:solidFill>
              <a:schemeClr val="tx1"/>
            </a:solidFill>
          </a:ln>
        </p:spPr>
        <p:txBody>
          <a:bodyPr wrap="square" rtlCol="0">
            <a:spAutoFit/>
          </a:bodyPr>
          <a:lstStyle/>
          <a:p>
            <a:r>
              <a:rPr lang="en-US" dirty="0"/>
              <a:t>Tag #’s should be listed here, if not, verify that an Asset Master was created</a:t>
            </a:r>
          </a:p>
        </p:txBody>
      </p:sp>
      <p:cxnSp>
        <p:nvCxnSpPr>
          <p:cNvPr id="9" name="Straight Arrow Connector 8"/>
          <p:cNvCxnSpPr/>
          <p:nvPr/>
        </p:nvCxnSpPr>
        <p:spPr>
          <a:xfrm flipV="1">
            <a:off x="2742832" y="3312367"/>
            <a:ext cx="1130108" cy="1684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75479" y="3136207"/>
            <a:ext cx="2109537" cy="1200329"/>
          </a:xfrm>
          <a:prstGeom prst="rect">
            <a:avLst/>
          </a:prstGeom>
          <a:solidFill>
            <a:schemeClr val="bg1"/>
          </a:solidFill>
          <a:ln>
            <a:solidFill>
              <a:schemeClr val="tx1"/>
            </a:solidFill>
          </a:ln>
        </p:spPr>
        <p:txBody>
          <a:bodyPr wrap="square" rtlCol="0">
            <a:spAutoFit/>
          </a:bodyPr>
          <a:lstStyle/>
          <a:p>
            <a:r>
              <a:rPr lang="en-US" dirty="0"/>
              <a:t>Step 1: Select all DR entries; these costs will be posted. </a:t>
            </a:r>
          </a:p>
          <a:p>
            <a:r>
              <a:rPr lang="en-US" dirty="0"/>
              <a:t>Row-&gt;Post</a:t>
            </a:r>
          </a:p>
        </p:txBody>
      </p:sp>
      <p:sp>
        <p:nvSpPr>
          <p:cNvPr id="11" name="TextBox 10"/>
          <p:cNvSpPr txBox="1"/>
          <p:nvPr/>
        </p:nvSpPr>
        <p:spPr>
          <a:xfrm>
            <a:off x="6350626" y="5208218"/>
            <a:ext cx="2759242" cy="646331"/>
          </a:xfrm>
          <a:prstGeom prst="rect">
            <a:avLst/>
          </a:prstGeom>
          <a:noFill/>
          <a:ln>
            <a:solidFill>
              <a:schemeClr val="tx1"/>
            </a:solidFill>
          </a:ln>
        </p:spPr>
        <p:txBody>
          <a:bodyPr wrap="square" rtlCol="0">
            <a:spAutoFit/>
          </a:bodyPr>
          <a:lstStyle/>
          <a:p>
            <a:r>
              <a:rPr lang="en-US" dirty="0"/>
              <a:t>Step 2: Select CR tab. </a:t>
            </a:r>
          </a:p>
          <a:p>
            <a:r>
              <a:rPr lang="en-US" dirty="0"/>
              <a:t>Row-&gt;revise entry. </a:t>
            </a:r>
          </a:p>
        </p:txBody>
      </p:sp>
    </p:spTree>
    <p:extLst>
      <p:ext uri="{BB962C8B-B14F-4D97-AF65-F5344CB8AC3E}">
        <p14:creationId xmlns:p14="http://schemas.microsoft.com/office/powerpoint/2010/main" val="3646645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1093" y="728975"/>
            <a:ext cx="10479249" cy="5400014"/>
          </a:xfrm>
          <a:prstGeom prst="rect">
            <a:avLst/>
          </a:prstGeom>
        </p:spPr>
      </p:pic>
    </p:spTree>
    <p:extLst>
      <p:ext uri="{BB962C8B-B14F-4D97-AF65-F5344CB8AC3E}">
        <p14:creationId xmlns:p14="http://schemas.microsoft.com/office/powerpoint/2010/main" val="80249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63579" y="2173705"/>
            <a:ext cx="9833810" cy="3108075"/>
          </a:xfrm>
        </p:spPr>
        <p:txBody>
          <a:bodyPr>
            <a:normAutofit/>
          </a:bodyPr>
          <a:lstStyle/>
          <a:p>
            <a:pPr>
              <a:buNone/>
            </a:pPr>
            <a:r>
              <a:rPr lang="en-US" dirty="0"/>
              <a:t>  </a:t>
            </a:r>
          </a:p>
          <a:p>
            <a:pPr>
              <a:buNone/>
            </a:pPr>
            <a:endParaRPr lang="en-US" dirty="0"/>
          </a:p>
        </p:txBody>
      </p:sp>
      <p:pic>
        <p:nvPicPr>
          <p:cNvPr id="4" name="Picture 3"/>
          <p:cNvPicPr>
            <a:picLocks noChangeAspect="1"/>
          </p:cNvPicPr>
          <p:nvPr/>
        </p:nvPicPr>
        <p:blipFill>
          <a:blip r:embed="rId3"/>
          <a:stretch>
            <a:fillRect/>
          </a:stretch>
        </p:blipFill>
        <p:spPr>
          <a:xfrm>
            <a:off x="2362199" y="1414403"/>
            <a:ext cx="7489371" cy="4040942"/>
          </a:xfrm>
          <a:prstGeom prst="rect">
            <a:avLst/>
          </a:prstGeom>
        </p:spPr>
      </p:pic>
    </p:spTree>
    <p:extLst>
      <p:ext uri="{BB962C8B-B14F-4D97-AF65-F5344CB8AC3E}">
        <p14:creationId xmlns:p14="http://schemas.microsoft.com/office/powerpoint/2010/main" val="36623243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734582" y="968134"/>
            <a:ext cx="10821987" cy="5291137"/>
          </a:xfrm>
        </p:spPr>
        <p:txBody>
          <a:bodyPr>
            <a:normAutofit/>
          </a:bodyPr>
          <a:lstStyle/>
          <a:p>
            <a:r>
              <a:rPr lang="en-US" dirty="0"/>
              <a:t>Original Unposted fixed asset report, locate the original OV doc #, that was created when the PO was receipted against.  </a:t>
            </a:r>
          </a:p>
          <a:p>
            <a:pPr marL="0" indent="0">
              <a:buNone/>
            </a:pPr>
            <a:endParaRPr lang="en-US" dirty="0"/>
          </a:p>
          <a:p>
            <a:r>
              <a:rPr lang="en-US" dirty="0"/>
              <a:t>Using the Revise Unposted FA Entries screen, pull up the original OV doc #. Pass on these costs. </a:t>
            </a:r>
            <a:r>
              <a:rPr lang="en-US" b="1" dirty="0"/>
              <a:t>Notate in description reason for passing on costs.</a:t>
            </a:r>
          </a:p>
          <a:p>
            <a:pPr marL="0" indent="0">
              <a:buNone/>
            </a:pPr>
            <a:endParaRPr lang="en-US" b="1" dirty="0"/>
          </a:p>
          <a:p>
            <a:r>
              <a:rPr lang="en-US" dirty="0"/>
              <a:t> This will remove the OV receipt entries items from the unposted FA report. </a:t>
            </a:r>
          </a:p>
          <a:p>
            <a:pPr marL="0" indent="0">
              <a:buNone/>
            </a:pPr>
            <a:endParaRPr lang="en-US" dirty="0"/>
          </a:p>
          <a:p>
            <a:r>
              <a:rPr lang="en-US" dirty="0"/>
              <a:t>The JE that was created to post costs to the asset replaces the OV Receipt. This is why we are passing on the costs. </a:t>
            </a:r>
          </a:p>
        </p:txBody>
      </p:sp>
    </p:spTree>
    <p:extLst>
      <p:ext uri="{BB962C8B-B14F-4D97-AF65-F5344CB8AC3E}">
        <p14:creationId xmlns:p14="http://schemas.microsoft.com/office/powerpoint/2010/main" val="10875990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030824" y="1718254"/>
            <a:ext cx="7029450" cy="1344612"/>
          </a:xfrm>
        </p:spPr>
        <p:txBody>
          <a:bodyPr>
            <a:noAutofit/>
          </a:bodyPr>
          <a:lstStyle/>
          <a:p>
            <a:pPr algn="l"/>
            <a:br>
              <a:rPr lang="en-US" sz="2800" dirty="0"/>
            </a:br>
            <a:r>
              <a:rPr lang="en-US" sz="2800" b="1" dirty="0"/>
              <a:t>Oops! I posted both my DR and CR transactions, now what? </a:t>
            </a:r>
          </a:p>
        </p:txBody>
      </p:sp>
      <p:sp>
        <p:nvSpPr>
          <p:cNvPr id="3" name="Subtitle 2"/>
          <p:cNvSpPr>
            <a:spLocks noGrp="1"/>
          </p:cNvSpPr>
          <p:nvPr>
            <p:ph type="subTitle" idx="4294967295"/>
          </p:nvPr>
        </p:nvSpPr>
        <p:spPr>
          <a:xfrm>
            <a:off x="774915" y="3929897"/>
            <a:ext cx="10534650" cy="2197100"/>
          </a:xfrm>
        </p:spPr>
        <p:txBody>
          <a:bodyPr>
            <a:normAutofit/>
          </a:bodyPr>
          <a:lstStyle/>
          <a:p>
            <a:pPr algn="l"/>
            <a:r>
              <a:rPr lang="en-US" dirty="0">
                <a:ln/>
              </a:rPr>
              <a:t>If you accidentally zero out the costs for your fixed asset, by selecting the debit and credit row, then you’ll need to create a new journal entry since the amounts are now zeroed out. State Accounting CANNOT undo this mistake if you post the costs incorrectly. You will have to complete a NEW journal entry. </a:t>
            </a:r>
          </a:p>
          <a:p>
            <a:pPr algn="r"/>
            <a:endParaRPr lang="en-US" dirty="0"/>
          </a:p>
        </p:txBody>
      </p:sp>
      <p:pic>
        <p:nvPicPr>
          <p:cNvPr id="5" name="Picture 4"/>
          <p:cNvPicPr>
            <a:picLocks noChangeAspect="1"/>
          </p:cNvPicPr>
          <p:nvPr/>
        </p:nvPicPr>
        <p:blipFill>
          <a:blip r:embed="rId2"/>
          <a:stretch>
            <a:fillRect/>
          </a:stretch>
        </p:blipFill>
        <p:spPr>
          <a:xfrm>
            <a:off x="1317758" y="835858"/>
            <a:ext cx="2713066" cy="2704589"/>
          </a:xfrm>
          <a:prstGeom prst="rect">
            <a:avLst/>
          </a:prstGeom>
        </p:spPr>
      </p:pic>
    </p:spTree>
    <p:extLst>
      <p:ext uri="{BB962C8B-B14F-4D97-AF65-F5344CB8AC3E}">
        <p14:creationId xmlns:p14="http://schemas.microsoft.com/office/powerpoint/2010/main" val="31829243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p:txBody>
          <a:bodyPr>
            <a:normAutofit fontScale="92500" lnSpcReduction="20000"/>
          </a:bodyPr>
          <a:lstStyle/>
          <a:p>
            <a:r>
              <a:rPr lang="en-US" dirty="0"/>
              <a:t>Fixed Assets have a direct relationship with Procurement and Accounting functions</a:t>
            </a:r>
          </a:p>
          <a:p>
            <a:r>
              <a:rPr lang="en-US" dirty="0"/>
              <a:t>Asset Master must be created before costs posted to asset</a:t>
            </a:r>
          </a:p>
          <a:p>
            <a:r>
              <a:rPr lang="en-US" dirty="0"/>
              <a:t>Post the cost in the same month that the PO is receipted if it needs to be split.</a:t>
            </a:r>
          </a:p>
          <a:p>
            <a:r>
              <a:rPr lang="en-US" dirty="0"/>
              <a:t>“Split” FA Transactions for multiple items, 1 PO line</a:t>
            </a:r>
          </a:p>
          <a:p>
            <a:r>
              <a:rPr lang="en-US" dirty="0"/>
              <a:t>Previous month not posted, JE entry</a:t>
            </a:r>
          </a:p>
          <a:p>
            <a:r>
              <a:rPr lang="en-US" dirty="0"/>
              <a:t>June 24, 2021 date when All unposted Fixed assets need to be posted</a:t>
            </a:r>
          </a:p>
          <a:p>
            <a:r>
              <a:rPr lang="en-US" dirty="0"/>
              <a:t>Monthly review of Unposted FA report, FA No cost integrity report and Received not vouchered.</a:t>
            </a:r>
          </a:p>
          <a:p>
            <a:pPr marL="0" indent="0">
              <a:buNone/>
            </a:pPr>
            <a:endParaRPr lang="en-US" dirty="0"/>
          </a:p>
        </p:txBody>
      </p:sp>
    </p:spTree>
    <p:extLst>
      <p:ext uri="{BB962C8B-B14F-4D97-AF65-F5344CB8AC3E}">
        <p14:creationId xmlns:p14="http://schemas.microsoft.com/office/powerpoint/2010/main" val="5697300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EFFF-7440-485C-834D-A6B13F446D20}"/>
              </a:ext>
            </a:extLst>
          </p:cNvPr>
          <p:cNvSpPr>
            <a:spLocks noGrp="1"/>
          </p:cNvSpPr>
          <p:nvPr>
            <p:ph type="title"/>
          </p:nvPr>
        </p:nvSpPr>
        <p:spPr/>
        <p:txBody>
          <a:bodyPr/>
          <a:lstStyle/>
          <a:p>
            <a:pPr algn="ctr"/>
            <a:r>
              <a:rPr lang="en-US" dirty="0"/>
              <a:t>Construction in progress	</a:t>
            </a:r>
          </a:p>
        </p:txBody>
      </p:sp>
      <p:sp>
        <p:nvSpPr>
          <p:cNvPr id="3" name="Content Placeholder 2">
            <a:extLst>
              <a:ext uri="{FF2B5EF4-FFF2-40B4-BE49-F238E27FC236}">
                <a16:creationId xmlns:a16="http://schemas.microsoft.com/office/drawing/2014/main" id="{3C987EC6-26AF-4805-9174-D382DC00C7FE}"/>
              </a:ext>
            </a:extLst>
          </p:cNvPr>
          <p:cNvSpPr>
            <a:spLocks noGrp="1"/>
          </p:cNvSpPr>
          <p:nvPr>
            <p:ph idx="1"/>
          </p:nvPr>
        </p:nvSpPr>
        <p:spPr/>
        <p:txBody>
          <a:bodyPr>
            <a:normAutofit fontScale="92500" lnSpcReduction="20000"/>
          </a:bodyPr>
          <a:lstStyle/>
          <a:p>
            <a:pPr lvl="0"/>
            <a:r>
              <a:rPr lang="en-US" dirty="0"/>
              <a:t>Projects of $100,000 or more with multiple progress payments in more than one fiscal year that need to be capitalized</a:t>
            </a:r>
          </a:p>
          <a:p>
            <a:r>
              <a:rPr lang="en-US" dirty="0"/>
              <a:t>Sent out with Financial Reporting packages</a:t>
            </a:r>
          </a:p>
          <a:p>
            <a:r>
              <a:rPr lang="en-US" dirty="0"/>
              <a:t>Complete this form if your agency has projects that meet the reporting requirements for Construction-In-Progress</a:t>
            </a:r>
          </a:p>
          <a:p>
            <a:pPr lvl="0"/>
            <a:r>
              <a:rPr lang="en-US" dirty="0"/>
              <a:t>Agencies that have reported CIP from the previous year will receive the form with projects still in progress including a beginning balance</a:t>
            </a:r>
          </a:p>
          <a:p>
            <a:pPr lvl="0"/>
            <a:r>
              <a:rPr lang="en-US" dirty="0"/>
              <a:t>Create Fixed Asset Tags for CIP projects that were </a:t>
            </a:r>
            <a:r>
              <a:rPr lang="en-US" u="sng" dirty="0"/>
              <a:t>substantially</a:t>
            </a:r>
            <a:r>
              <a:rPr lang="en-US" dirty="0"/>
              <a:t> completed during the year. Complete before June 24, 2021.</a:t>
            </a:r>
          </a:p>
        </p:txBody>
      </p:sp>
    </p:spTree>
    <p:extLst>
      <p:ext uri="{BB962C8B-B14F-4D97-AF65-F5344CB8AC3E}">
        <p14:creationId xmlns:p14="http://schemas.microsoft.com/office/powerpoint/2010/main" val="2740563708"/>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B7F6-2044-4F3C-9563-C4CA6F06AE0E}"/>
              </a:ext>
            </a:extLst>
          </p:cNvPr>
          <p:cNvSpPr>
            <a:spLocks noGrp="1"/>
          </p:cNvSpPr>
          <p:nvPr>
            <p:ph type="title"/>
          </p:nvPr>
        </p:nvSpPr>
        <p:spPr>
          <a:xfrm>
            <a:off x="648929" y="629266"/>
            <a:ext cx="3505495" cy="1622321"/>
          </a:xfrm>
        </p:spPr>
        <p:txBody>
          <a:bodyPr>
            <a:normAutofit/>
          </a:bodyPr>
          <a:lstStyle/>
          <a:p>
            <a:r>
              <a:rPr lang="en-US" dirty="0"/>
              <a:t>CIP</a:t>
            </a:r>
          </a:p>
        </p:txBody>
      </p:sp>
      <p:sp>
        <p:nvSpPr>
          <p:cNvPr id="3" name="Content Placeholder 2">
            <a:extLst>
              <a:ext uri="{FF2B5EF4-FFF2-40B4-BE49-F238E27FC236}">
                <a16:creationId xmlns:a16="http://schemas.microsoft.com/office/drawing/2014/main" id="{9F8AE5FD-7935-4B8B-8594-6C849ECDB7CA}"/>
              </a:ext>
            </a:extLst>
          </p:cNvPr>
          <p:cNvSpPr>
            <a:spLocks noGrp="1"/>
          </p:cNvSpPr>
          <p:nvPr>
            <p:ph idx="1"/>
          </p:nvPr>
        </p:nvSpPr>
        <p:spPr>
          <a:xfrm>
            <a:off x="648931" y="2438400"/>
            <a:ext cx="3505494" cy="3785419"/>
          </a:xfrm>
        </p:spPr>
        <p:txBody>
          <a:bodyPr>
            <a:normAutofit lnSpcReduction="10000"/>
          </a:bodyPr>
          <a:lstStyle/>
          <a:p>
            <a:r>
              <a:rPr lang="en-US" sz="2000" dirty="0"/>
              <a:t>Substantially Completed:</a:t>
            </a:r>
          </a:p>
          <a:p>
            <a:pPr lvl="0"/>
            <a:r>
              <a:rPr lang="en-US" sz="2000" dirty="0"/>
              <a:t>Buildings - when people are moving in and using the building.</a:t>
            </a:r>
          </a:p>
          <a:p>
            <a:pPr lvl="0"/>
            <a:r>
              <a:rPr lang="en-US" sz="2000" dirty="0"/>
              <a:t>IT projects - when  production environment  is being used.</a:t>
            </a:r>
          </a:p>
          <a:p>
            <a:pPr lvl="0"/>
            <a:r>
              <a:rPr lang="en-US" sz="1900" dirty="0"/>
              <a:t>Payment of final invoices and retainage can be added to the tag after the substantially completed date. </a:t>
            </a:r>
          </a:p>
        </p:txBody>
      </p:sp>
      <p:pic>
        <p:nvPicPr>
          <p:cNvPr id="5" name="Picture 4" descr="Graphical user interface, text, application&#10;&#10;Description automatically generated">
            <a:extLst>
              <a:ext uri="{FF2B5EF4-FFF2-40B4-BE49-F238E27FC236}">
                <a16:creationId xmlns:a16="http://schemas.microsoft.com/office/drawing/2014/main" id="{53E23251-BC87-40C6-91BB-C4F67587C4C8}"/>
              </a:ext>
            </a:extLst>
          </p:cNvPr>
          <p:cNvPicPr>
            <a:picLocks noChangeAspect="1"/>
          </p:cNvPicPr>
          <p:nvPr/>
        </p:nvPicPr>
        <p:blipFill>
          <a:blip r:embed="rId3"/>
          <a:stretch>
            <a:fillRect/>
          </a:stretch>
        </p:blipFill>
        <p:spPr>
          <a:xfrm>
            <a:off x="5405862" y="2697533"/>
            <a:ext cx="6019331" cy="1459687"/>
          </a:xfrm>
          <a:prstGeom prst="rect">
            <a:avLst/>
          </a:prstGeom>
          <a:effectLst/>
        </p:spPr>
      </p:pic>
    </p:spTree>
    <p:extLst>
      <p:ext uri="{BB962C8B-B14F-4D97-AF65-F5344CB8AC3E}">
        <p14:creationId xmlns:p14="http://schemas.microsoft.com/office/powerpoint/2010/main" val="2551738278"/>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5D0B-4745-4CC2-AF78-DCC95226CDE8}"/>
              </a:ext>
            </a:extLst>
          </p:cNvPr>
          <p:cNvSpPr>
            <a:spLocks noGrp="1"/>
          </p:cNvSpPr>
          <p:nvPr>
            <p:ph type="title"/>
          </p:nvPr>
        </p:nvSpPr>
        <p:spPr/>
        <p:txBody>
          <a:bodyPr/>
          <a:lstStyle/>
          <a:p>
            <a:pPr algn="ctr"/>
            <a:r>
              <a:rPr lang="en-US" dirty="0"/>
              <a:t>Phases of an Application Software Project </a:t>
            </a:r>
          </a:p>
        </p:txBody>
      </p:sp>
      <p:sp>
        <p:nvSpPr>
          <p:cNvPr id="3" name="Content Placeholder 2">
            <a:extLst>
              <a:ext uri="{FF2B5EF4-FFF2-40B4-BE49-F238E27FC236}">
                <a16:creationId xmlns:a16="http://schemas.microsoft.com/office/drawing/2014/main" id="{8B1E2FD5-058C-42F7-90CF-5C6D769548BD}"/>
              </a:ext>
            </a:extLst>
          </p:cNvPr>
          <p:cNvSpPr>
            <a:spLocks noGrp="1"/>
          </p:cNvSpPr>
          <p:nvPr>
            <p:ph idx="1"/>
          </p:nvPr>
        </p:nvSpPr>
        <p:spPr/>
        <p:txBody>
          <a:bodyPr>
            <a:normAutofit fontScale="77500" lnSpcReduction="20000"/>
          </a:bodyPr>
          <a:lstStyle/>
          <a:p>
            <a:pPr lvl="1"/>
            <a:r>
              <a:rPr lang="en-US" dirty="0"/>
              <a:t>Phases: </a:t>
            </a:r>
            <a:r>
              <a:rPr lang="en-US" b="1" dirty="0"/>
              <a:t>General </a:t>
            </a:r>
            <a:r>
              <a:rPr lang="en-US" dirty="0"/>
              <a:t>treatment of costs: </a:t>
            </a:r>
            <a:endParaRPr lang="en-US" sz="2000" dirty="0"/>
          </a:p>
          <a:p>
            <a:pPr lvl="2"/>
            <a:r>
              <a:rPr lang="en-US" dirty="0"/>
              <a:t>Preliminary Project Stage - Expensed </a:t>
            </a:r>
            <a:endParaRPr lang="en-US" sz="1800" dirty="0"/>
          </a:p>
          <a:p>
            <a:pPr lvl="3"/>
            <a:r>
              <a:rPr lang="en-US" dirty="0"/>
              <a:t>“Preliminary Project Stage” means the earliest stage of a software development or selection project, during which the alternatives are being evaluated but no decision has been made as to which strategy or vendor to use. Typical activities during this phase include assembling the evaluation team, evaluating proposals from vendors and the final selection of alternatives.</a:t>
            </a:r>
            <a:endParaRPr lang="en-US" sz="1600" dirty="0"/>
          </a:p>
          <a:p>
            <a:pPr lvl="2"/>
            <a:r>
              <a:rPr lang="en-US" dirty="0"/>
              <a:t>Application Development Stage - Capitalized </a:t>
            </a:r>
            <a:endParaRPr lang="en-US" sz="1800" dirty="0"/>
          </a:p>
          <a:p>
            <a:pPr lvl="3"/>
            <a:r>
              <a:rPr lang="en-US" dirty="0"/>
              <a:t>“Application Development Stage” means the stage of a software development or selection project during which the design, coding, installation and testing of new software occurs. The stage begins once management has authorized and committed to funding the project, and it is considered probable that the project will be completed and put to its intended use. The application development stage concludes when the software is complete and ready for use.</a:t>
            </a:r>
            <a:endParaRPr lang="en-US" sz="1600" dirty="0"/>
          </a:p>
          <a:p>
            <a:pPr lvl="2"/>
            <a:r>
              <a:rPr lang="en-US" dirty="0"/>
              <a:t>Post Implementation/Operation Stage - Expensed </a:t>
            </a:r>
            <a:endParaRPr lang="en-US" sz="1800" dirty="0"/>
          </a:p>
          <a:p>
            <a:pPr lvl="3"/>
            <a:r>
              <a:rPr lang="en-US" dirty="0"/>
              <a:t>“Post-Implementation/Operation Stage” means the stage that begins once the software is put into use. It includes training and subsequent maintenance of the software.</a:t>
            </a:r>
            <a:endParaRPr lang="en-US" sz="1600" dirty="0"/>
          </a:p>
          <a:p>
            <a:endParaRPr lang="en-US" dirty="0"/>
          </a:p>
        </p:txBody>
      </p:sp>
    </p:spTree>
    <p:extLst>
      <p:ext uri="{BB962C8B-B14F-4D97-AF65-F5344CB8AC3E}">
        <p14:creationId xmlns:p14="http://schemas.microsoft.com/office/powerpoint/2010/main" val="2471968853"/>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A9DD-A11F-4FB8-83CB-E6A37F5A597B}"/>
              </a:ext>
            </a:extLst>
          </p:cNvPr>
          <p:cNvSpPr>
            <a:spLocks noGrp="1"/>
          </p:cNvSpPr>
          <p:nvPr>
            <p:ph type="title"/>
          </p:nvPr>
        </p:nvSpPr>
        <p:spPr>
          <a:xfrm>
            <a:off x="648929" y="629266"/>
            <a:ext cx="3505495" cy="1622321"/>
          </a:xfrm>
        </p:spPr>
        <p:txBody>
          <a:bodyPr>
            <a:normAutofit/>
          </a:bodyPr>
          <a:lstStyle/>
          <a:p>
            <a:r>
              <a:rPr lang="en-US" dirty="0"/>
              <a:t>Construction Commitments</a:t>
            </a:r>
            <a:endParaRPr lang="en-US"/>
          </a:p>
        </p:txBody>
      </p:sp>
      <p:sp>
        <p:nvSpPr>
          <p:cNvPr id="3" name="Content Placeholder 2">
            <a:extLst>
              <a:ext uri="{FF2B5EF4-FFF2-40B4-BE49-F238E27FC236}">
                <a16:creationId xmlns:a16="http://schemas.microsoft.com/office/drawing/2014/main" id="{29802336-F870-4978-94C8-2054C4A5B81B}"/>
              </a:ext>
            </a:extLst>
          </p:cNvPr>
          <p:cNvSpPr>
            <a:spLocks noGrp="1"/>
          </p:cNvSpPr>
          <p:nvPr>
            <p:ph idx="1"/>
          </p:nvPr>
        </p:nvSpPr>
        <p:spPr>
          <a:xfrm>
            <a:off x="648931" y="2438400"/>
            <a:ext cx="3505494" cy="3785419"/>
          </a:xfrm>
        </p:spPr>
        <p:txBody>
          <a:bodyPr>
            <a:normAutofit/>
          </a:bodyPr>
          <a:lstStyle/>
          <a:p>
            <a:r>
              <a:rPr lang="en-US" sz="2000"/>
              <a:t>Projects of $100,000 and over, that are under contract</a:t>
            </a:r>
          </a:p>
          <a:p>
            <a:r>
              <a:rPr lang="en-US" sz="2000"/>
              <a:t>For each project, please provide the percentage of remaining contract balance by funding source</a:t>
            </a:r>
          </a:p>
          <a:p>
            <a:r>
              <a:rPr lang="en-US" sz="2000"/>
              <a:t>Form will be sent out with Financial Reporting package.</a:t>
            </a:r>
          </a:p>
          <a:p>
            <a:endParaRPr lang="en-US" sz="2000"/>
          </a:p>
        </p:txBody>
      </p:sp>
      <p:pic>
        <p:nvPicPr>
          <p:cNvPr id="4" name="Picture 3" descr="Table, calendar&#10;&#10;Description automatically generated">
            <a:extLst>
              <a:ext uri="{FF2B5EF4-FFF2-40B4-BE49-F238E27FC236}">
                <a16:creationId xmlns:a16="http://schemas.microsoft.com/office/drawing/2014/main" id="{5FD1D4A2-0E98-4BC7-8118-184754FB3AD0}"/>
              </a:ext>
            </a:extLst>
          </p:cNvPr>
          <p:cNvPicPr>
            <a:picLocks noChangeAspect="1"/>
          </p:cNvPicPr>
          <p:nvPr/>
        </p:nvPicPr>
        <p:blipFill>
          <a:blip r:embed="rId2"/>
          <a:stretch>
            <a:fillRect/>
          </a:stretch>
        </p:blipFill>
        <p:spPr>
          <a:xfrm>
            <a:off x="5405862" y="2471808"/>
            <a:ext cx="6019331" cy="1911137"/>
          </a:xfrm>
          <a:prstGeom prst="rect">
            <a:avLst/>
          </a:prstGeom>
          <a:effectLst/>
        </p:spPr>
      </p:pic>
    </p:spTree>
    <p:extLst>
      <p:ext uri="{BB962C8B-B14F-4D97-AF65-F5344CB8AC3E}">
        <p14:creationId xmlns:p14="http://schemas.microsoft.com/office/powerpoint/2010/main" val="32724554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89773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 Batches</a:t>
            </a:r>
          </a:p>
        </p:txBody>
      </p:sp>
      <p:sp>
        <p:nvSpPr>
          <p:cNvPr id="3" name="Subtitle 2"/>
          <p:cNvSpPr>
            <a:spLocks noGrp="1"/>
          </p:cNvSpPr>
          <p:nvPr>
            <p:ph type="subTitle" idx="1"/>
          </p:nvPr>
        </p:nvSpPr>
        <p:spPr/>
        <p:txBody>
          <a:bodyPr/>
          <a:lstStyle/>
          <a:p>
            <a:r>
              <a:rPr lang="en-US" dirty="0"/>
              <a:t>Shannon Muffly</a:t>
            </a:r>
          </a:p>
        </p:txBody>
      </p:sp>
    </p:spTree>
    <p:extLst>
      <p:ext uri="{BB962C8B-B14F-4D97-AF65-F5344CB8AC3E}">
        <p14:creationId xmlns:p14="http://schemas.microsoft.com/office/powerpoint/2010/main" val="28451572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5616-3194-4C35-8070-5BF4CBBAD485}"/>
              </a:ext>
            </a:extLst>
          </p:cNvPr>
          <p:cNvSpPr>
            <a:spLocks noGrp="1"/>
          </p:cNvSpPr>
          <p:nvPr>
            <p:ph type="title"/>
          </p:nvPr>
        </p:nvSpPr>
        <p:spPr/>
        <p:txBody>
          <a:bodyPr/>
          <a:lstStyle/>
          <a:p>
            <a:r>
              <a:rPr lang="en-US" dirty="0"/>
              <a:t>Unposted O Batches</a:t>
            </a:r>
          </a:p>
        </p:txBody>
      </p:sp>
      <p:sp>
        <p:nvSpPr>
          <p:cNvPr id="3" name="Content Placeholder 2">
            <a:extLst>
              <a:ext uri="{FF2B5EF4-FFF2-40B4-BE49-F238E27FC236}">
                <a16:creationId xmlns:a16="http://schemas.microsoft.com/office/drawing/2014/main" id="{2D450C17-85E2-46FD-A766-006C88352F92}"/>
              </a:ext>
            </a:extLst>
          </p:cNvPr>
          <p:cNvSpPr>
            <a:spLocks noGrp="1"/>
          </p:cNvSpPr>
          <p:nvPr>
            <p:ph idx="1"/>
          </p:nvPr>
        </p:nvSpPr>
        <p:spPr/>
        <p:txBody>
          <a:bodyPr/>
          <a:lstStyle/>
          <a:p>
            <a:r>
              <a:rPr lang="en-US" dirty="0"/>
              <a:t>If O batch is in error status, only State Accounting can reverse and delete</a:t>
            </a:r>
          </a:p>
          <a:p>
            <a:pPr lvl="1"/>
            <a:r>
              <a:rPr lang="en-US" dirty="0"/>
              <a:t>Email AS.stateaccounting@nebraska.gov</a:t>
            </a:r>
          </a:p>
          <a:p>
            <a:r>
              <a:rPr lang="en-US" dirty="0"/>
              <a:t>If O batch has posted, agency can post a reversal</a:t>
            </a:r>
          </a:p>
          <a:p>
            <a:pPr lvl="1"/>
            <a:r>
              <a:rPr lang="en-US" dirty="0"/>
              <a:t>Remember that a reversal creates a new batch and needs to be posted as well</a:t>
            </a:r>
          </a:p>
          <a:p>
            <a:pPr marL="0" lvl="1" indent="288925"/>
            <a:r>
              <a:rPr lang="en-US" dirty="0"/>
              <a:t>Do NOT voucher unless O batch has posted</a:t>
            </a:r>
          </a:p>
        </p:txBody>
      </p:sp>
    </p:spTree>
    <p:extLst>
      <p:ext uri="{BB962C8B-B14F-4D97-AF65-F5344CB8AC3E}">
        <p14:creationId xmlns:p14="http://schemas.microsoft.com/office/powerpoint/2010/main" val="1127338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mn-lt"/>
              </a:rPr>
              <a:t>Definition of Terms</a:t>
            </a:r>
          </a:p>
        </p:txBody>
      </p:sp>
      <p:sp>
        <p:nvSpPr>
          <p:cNvPr id="3" name="Content Placeholder 2"/>
          <p:cNvSpPr>
            <a:spLocks noGrp="1"/>
          </p:cNvSpPr>
          <p:nvPr>
            <p:ph idx="1"/>
          </p:nvPr>
        </p:nvSpPr>
        <p:spPr/>
        <p:txBody>
          <a:bodyPr>
            <a:normAutofit fontScale="85000" lnSpcReduction="20000"/>
          </a:bodyPr>
          <a:lstStyle/>
          <a:p>
            <a:pPr marL="0" indent="0">
              <a:buNone/>
            </a:pPr>
            <a:r>
              <a:rPr lang="en-US" u="sng" dirty="0"/>
              <a:t>Per Diem</a:t>
            </a:r>
            <a:r>
              <a:rPr lang="en-US" dirty="0"/>
              <a:t>:	The allowance for meals (including tips) and incidental expenses.  The State per diem base rate is calculated from the General Services Administration (GSA) rate.</a:t>
            </a:r>
          </a:p>
          <a:p>
            <a:pPr marL="0" indent="0">
              <a:buNone/>
            </a:pPr>
            <a:r>
              <a:rPr lang="en-US" dirty="0"/>
              <a:t> </a:t>
            </a:r>
          </a:p>
          <a:p>
            <a:pPr marL="0" indent="0">
              <a:buNone/>
            </a:pPr>
            <a:r>
              <a:rPr lang="en-US" u="sng" dirty="0"/>
              <a:t>Incidental Expenses</a:t>
            </a:r>
            <a:r>
              <a:rPr lang="en-US" dirty="0"/>
              <a:t>:  	Federal Travel Regulation describes these only as: fees and tips given to porters, baggage carriers, hotel staff, and staff on ships.</a:t>
            </a:r>
          </a:p>
          <a:p>
            <a:pPr marL="0" indent="0">
              <a:buNone/>
            </a:pPr>
            <a:r>
              <a:rPr lang="en-US" dirty="0"/>
              <a:t> </a:t>
            </a:r>
          </a:p>
          <a:p>
            <a:pPr marL="0" indent="0">
              <a:buNone/>
            </a:pPr>
            <a:r>
              <a:rPr lang="en-US" u="sng" dirty="0"/>
              <a:t>Group Meal</a:t>
            </a:r>
            <a:r>
              <a:rPr lang="en-US" dirty="0"/>
              <a:t>:  	Official functions, conferences, or hearing only.  Attendees could include state employees who are in travel status, state employees who are not in travel status, and/or non-state employees.  The meal would be reimbursed for the actual expense, and must be paid on a state purchasing card.</a:t>
            </a:r>
          </a:p>
          <a:p>
            <a:pPr marL="0" indent="0">
              <a:buNone/>
            </a:pPr>
            <a:endParaRPr lang="en-US" dirty="0"/>
          </a:p>
        </p:txBody>
      </p:sp>
    </p:spTree>
    <p:extLst>
      <p:ext uri="{BB962C8B-B14F-4D97-AF65-F5344CB8AC3E}">
        <p14:creationId xmlns:p14="http://schemas.microsoft.com/office/powerpoint/2010/main" val="41155995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Biennial Carryover Reports</a:t>
            </a:r>
          </a:p>
        </p:txBody>
      </p:sp>
      <p:sp>
        <p:nvSpPr>
          <p:cNvPr id="3" name="Subtitle 2"/>
          <p:cNvSpPr>
            <a:spLocks noGrp="1"/>
          </p:cNvSpPr>
          <p:nvPr>
            <p:ph type="subTitle" idx="1"/>
          </p:nvPr>
        </p:nvSpPr>
        <p:spPr/>
        <p:txBody>
          <a:bodyPr/>
          <a:lstStyle/>
          <a:p>
            <a:r>
              <a:rPr lang="en-US" dirty="0"/>
              <a:t>Shannon Muffly</a:t>
            </a:r>
          </a:p>
        </p:txBody>
      </p:sp>
    </p:spTree>
    <p:extLst>
      <p:ext uri="{BB962C8B-B14F-4D97-AF65-F5344CB8AC3E}">
        <p14:creationId xmlns:p14="http://schemas.microsoft.com/office/powerpoint/2010/main" val="374692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Biennial Carryover Reports</a:t>
            </a:r>
          </a:p>
        </p:txBody>
      </p:sp>
      <p:sp>
        <p:nvSpPr>
          <p:cNvPr id="3" name="Content Placeholder 2"/>
          <p:cNvSpPr>
            <a:spLocks noGrp="1"/>
          </p:cNvSpPr>
          <p:nvPr>
            <p:ph idx="1"/>
          </p:nvPr>
        </p:nvSpPr>
        <p:spPr/>
        <p:txBody>
          <a:bodyPr>
            <a:normAutofit lnSpcReduction="10000"/>
          </a:bodyPr>
          <a:lstStyle/>
          <a:p>
            <a:r>
              <a:rPr lang="en-US" dirty="0"/>
              <a:t>First draft as of 7/31/21 – run on Monday, August 2, 2021</a:t>
            </a:r>
          </a:p>
          <a:p>
            <a:r>
              <a:rPr lang="en-US" dirty="0"/>
              <a:t>Second draft as of 8/13/21 – run on Monday, August 16, 2021</a:t>
            </a:r>
          </a:p>
          <a:p>
            <a:r>
              <a:rPr lang="en-US" dirty="0"/>
              <a:t>Certified version as of 8/31/21 – run on Wednesday, September 1, 2021</a:t>
            </a:r>
          </a:p>
          <a:p>
            <a:endParaRPr lang="en-US" dirty="0"/>
          </a:p>
          <a:p>
            <a:r>
              <a:rPr lang="en-US" dirty="0"/>
              <a:t>Certified Biennial Carryover Report (signed copy) due to State Accounting by Friday, September 17, 2021</a:t>
            </a:r>
          </a:p>
          <a:p>
            <a:pPr lvl="1"/>
            <a:r>
              <a:rPr lang="en-US" dirty="0"/>
              <a:t>Blank reports must be sent in as well</a:t>
            </a:r>
          </a:p>
        </p:txBody>
      </p:sp>
    </p:spTree>
    <p:extLst>
      <p:ext uri="{BB962C8B-B14F-4D97-AF65-F5344CB8AC3E}">
        <p14:creationId xmlns:p14="http://schemas.microsoft.com/office/powerpoint/2010/main" val="2395330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Biennial Carryover Reports</a:t>
            </a:r>
          </a:p>
        </p:txBody>
      </p:sp>
      <p:sp>
        <p:nvSpPr>
          <p:cNvPr id="3" name="Content Placeholder 2"/>
          <p:cNvSpPr>
            <a:spLocks noGrp="1"/>
          </p:cNvSpPr>
          <p:nvPr>
            <p:ph idx="1"/>
          </p:nvPr>
        </p:nvSpPr>
        <p:spPr/>
        <p:txBody>
          <a:bodyPr>
            <a:normAutofit/>
          </a:bodyPr>
          <a:lstStyle/>
          <a:p>
            <a:r>
              <a:rPr lang="en-US" dirty="0"/>
              <a:t>Email your Certified Biennial Carryover Reports to me:</a:t>
            </a:r>
          </a:p>
          <a:p>
            <a:pPr lvl="1"/>
            <a:r>
              <a:rPr lang="en-US" dirty="0">
                <a:hlinkClick r:id="rId2"/>
              </a:rPr>
              <a:t>Shannon.muffly@nebraska.gov</a:t>
            </a:r>
            <a:endParaRPr lang="en-US" dirty="0"/>
          </a:p>
          <a:p>
            <a:pPr lvl="1"/>
            <a:endParaRPr lang="en-US" dirty="0"/>
          </a:p>
          <a:p>
            <a:pPr marL="0" lvl="1" indent="288925"/>
            <a:r>
              <a:rPr lang="en-US" dirty="0"/>
              <a:t>If you can’t email, mail them to us with Attention: Chad Pinger. Note our new office:</a:t>
            </a:r>
          </a:p>
          <a:p>
            <a:pPr marL="457200" lvl="2" indent="288925"/>
            <a:r>
              <a:rPr lang="en-US" dirty="0"/>
              <a:t>1526 K Street, Suite 190 (68508-2741)</a:t>
            </a:r>
          </a:p>
          <a:p>
            <a:pPr marL="457200" lvl="2" indent="288925"/>
            <a:endParaRPr lang="en-US" dirty="0"/>
          </a:p>
          <a:p>
            <a:pPr marL="0" lvl="2" indent="288925"/>
            <a:r>
              <a:rPr lang="en-US" dirty="0"/>
              <a:t>Please make sure to keep a copy.</a:t>
            </a:r>
          </a:p>
        </p:txBody>
      </p:sp>
    </p:spTree>
    <p:extLst>
      <p:ext uri="{BB962C8B-B14F-4D97-AF65-F5344CB8AC3E}">
        <p14:creationId xmlns:p14="http://schemas.microsoft.com/office/powerpoint/2010/main" val="2136888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886206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1634065"/>
            <a:ext cx="9601196" cy="651934"/>
          </a:xfrm>
        </p:spPr>
        <p:txBody>
          <a:bodyPr>
            <a:normAutofit fontScale="90000"/>
          </a:bodyPr>
          <a:lstStyle/>
          <a:p>
            <a:pPr algn="l"/>
            <a:r>
              <a:rPr lang="en-US" dirty="0"/>
              <a:t>Questions?</a:t>
            </a:r>
          </a:p>
        </p:txBody>
      </p:sp>
      <p:sp>
        <p:nvSpPr>
          <p:cNvPr id="3" name="Content Placeholder 2"/>
          <p:cNvSpPr>
            <a:spLocks noGrp="1"/>
          </p:cNvSpPr>
          <p:nvPr>
            <p:ph idx="1"/>
          </p:nvPr>
        </p:nvSpPr>
        <p:spPr/>
        <p:txBody>
          <a:bodyPr>
            <a:normAutofit fontScale="55000" lnSpcReduction="20000"/>
          </a:bodyPr>
          <a:lstStyle/>
          <a:p>
            <a:r>
              <a:rPr lang="en-US" dirty="0">
                <a:hlinkClick r:id="rId3"/>
              </a:rPr>
              <a:t>http://das.nebraska/accounting</a:t>
            </a:r>
            <a:endParaRPr lang="en-US" dirty="0"/>
          </a:p>
          <a:p>
            <a:pPr lvl="1"/>
            <a:r>
              <a:rPr lang="en-US" dirty="0"/>
              <a:t>Administrator’s Correspondence; closing schedule</a:t>
            </a:r>
          </a:p>
          <a:p>
            <a:pPr lvl="1"/>
            <a:r>
              <a:rPr lang="en-US" dirty="0"/>
              <a:t>Accounting Policies; state accounting manual (section 11, encumbrance policy)</a:t>
            </a:r>
          </a:p>
          <a:p>
            <a:pPr lvl="1"/>
            <a:endParaRPr lang="en-US" dirty="0">
              <a:hlinkClick r:id="" action="ppaction://noaction"/>
            </a:endParaRPr>
          </a:p>
          <a:p>
            <a:r>
              <a:rPr lang="en-US" dirty="0">
                <a:hlinkClick r:id="" action="ppaction://noaction"/>
              </a:rPr>
              <a:t>http</a:t>
            </a:r>
            <a:r>
              <a:rPr lang="en-US" dirty="0">
                <a:hlinkClick r:id="rId4"/>
              </a:rPr>
              <a:t>://www.nebraskalegislature.gov/laws/browse-statutes.php</a:t>
            </a:r>
            <a:r>
              <a:rPr lang="en-US" dirty="0"/>
              <a:t> </a:t>
            </a:r>
          </a:p>
          <a:p>
            <a:pPr marL="0" indent="0">
              <a:buNone/>
            </a:pPr>
            <a:r>
              <a:rPr lang="en-US" dirty="0"/>
              <a:t>        statutes 81-138.01 – 81-138.04</a:t>
            </a:r>
          </a:p>
          <a:p>
            <a:endParaRPr lang="en-US" dirty="0"/>
          </a:p>
          <a:p>
            <a:r>
              <a:rPr lang="en-US" dirty="0"/>
              <a:t>Contact Info</a:t>
            </a:r>
          </a:p>
          <a:p>
            <a:pPr lvl="1"/>
            <a:r>
              <a:rPr lang="en-US" dirty="0">
                <a:hlinkClick r:id="rId5"/>
              </a:rPr>
              <a:t>Sheryl.hesseltine@nebraska.gov</a:t>
            </a:r>
            <a:r>
              <a:rPr lang="en-US" dirty="0"/>
              <a:t>, 402-417-5038</a:t>
            </a:r>
          </a:p>
          <a:p>
            <a:pPr lvl="1"/>
            <a:r>
              <a:rPr lang="en-US" dirty="0">
                <a:hlinkClick r:id="rId6"/>
              </a:rPr>
              <a:t>Shannon.muffly@nebraska.gov</a:t>
            </a:r>
            <a:r>
              <a:rPr lang="en-US" dirty="0"/>
              <a:t>, 402-405-1041</a:t>
            </a:r>
          </a:p>
          <a:p>
            <a:pPr lvl="1"/>
            <a:r>
              <a:rPr lang="en-US" dirty="0">
                <a:hlinkClick r:id="rId7"/>
              </a:rPr>
              <a:t>Chad.pinger@nebraska.gov</a:t>
            </a:r>
            <a:r>
              <a:rPr lang="en-US" dirty="0"/>
              <a:t>, 402-416-1535</a:t>
            </a:r>
          </a:p>
          <a:p>
            <a:pPr lvl="1"/>
            <a:r>
              <a:rPr lang="en-US" dirty="0">
                <a:hlinkClick r:id="rId8"/>
              </a:rPr>
              <a:t>Kevin.le@nebraska.gov</a:t>
            </a:r>
            <a:r>
              <a:rPr lang="en-US" dirty="0"/>
              <a:t>, 402-432-3784</a:t>
            </a:r>
          </a:p>
        </p:txBody>
      </p:sp>
      <p:pic>
        <p:nvPicPr>
          <p:cNvPr id="4" name="Picture 3"/>
          <p:cNvPicPr>
            <a:picLocks noChangeAspect="1"/>
          </p:cNvPicPr>
          <p:nvPr/>
        </p:nvPicPr>
        <p:blipFill>
          <a:blip r:embed="rId9"/>
          <a:stretch>
            <a:fillRect/>
          </a:stretch>
        </p:blipFill>
        <p:spPr>
          <a:xfrm>
            <a:off x="4044114" y="640289"/>
            <a:ext cx="3963905" cy="993776"/>
          </a:xfrm>
          <a:prstGeom prst="rect">
            <a:avLst/>
          </a:prstGeom>
          <a:ln w="19050">
            <a:noFill/>
          </a:ln>
        </p:spPr>
      </p:pic>
    </p:spTree>
    <p:extLst>
      <p:ext uri="{BB962C8B-B14F-4D97-AF65-F5344CB8AC3E}">
        <p14:creationId xmlns:p14="http://schemas.microsoft.com/office/powerpoint/2010/main" val="210832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73629" y="1330266"/>
            <a:ext cx="9833810" cy="3905763"/>
          </a:xfrm>
        </p:spPr>
        <p:txBody>
          <a:bodyPr>
            <a:normAutofit/>
          </a:bodyPr>
          <a:lstStyle/>
          <a:p>
            <a:pPr>
              <a:buNone/>
            </a:pPr>
            <a:r>
              <a:rPr lang="en-US" dirty="0"/>
              <a:t>  </a:t>
            </a:r>
          </a:p>
          <a:p>
            <a:pPr>
              <a:buNone/>
            </a:pPr>
            <a:endParaRPr lang="en-US" dirty="0"/>
          </a:p>
        </p:txBody>
      </p:sp>
      <p:sp>
        <p:nvSpPr>
          <p:cNvPr id="2" name="Rectangle 1"/>
          <p:cNvSpPr/>
          <p:nvPr/>
        </p:nvSpPr>
        <p:spPr>
          <a:xfrm>
            <a:off x="1273629" y="1306286"/>
            <a:ext cx="9329057" cy="4678204"/>
          </a:xfrm>
          <a:prstGeom prst="rect">
            <a:avLst/>
          </a:prstGeom>
        </p:spPr>
        <p:txBody>
          <a:bodyPr wrap="square">
            <a:spAutoFit/>
          </a:bodyPr>
          <a:lstStyle/>
          <a:p>
            <a:r>
              <a:rPr lang="en-US" sz="2000" u="sng" dirty="0"/>
              <a:t>Destination City</a:t>
            </a:r>
            <a:r>
              <a:rPr lang="en-US" sz="2000" dirty="0"/>
              <a:t>:	The main location of your travel.  This city will be used for the calculation of per diem meals for the </a:t>
            </a:r>
            <a:r>
              <a:rPr lang="en-US" sz="2000" b="1" u="sng" dirty="0"/>
              <a:t>entire</a:t>
            </a:r>
            <a:r>
              <a:rPr lang="en-US" sz="2000" dirty="0"/>
              <a:t> trip.  </a:t>
            </a:r>
          </a:p>
          <a:p>
            <a:r>
              <a:rPr lang="en-US" sz="2000" dirty="0"/>
              <a:t> </a:t>
            </a:r>
          </a:p>
          <a:p>
            <a:r>
              <a:rPr lang="en-US" sz="2000" u="sng" dirty="0"/>
              <a:t>International Travel</a:t>
            </a:r>
            <a:r>
              <a:rPr lang="en-US" sz="2000" dirty="0"/>
              <a:t>:  	Use the specific ERD form for Foreign Travel.  Meal per diem rates can be checked by using this link - </a:t>
            </a:r>
            <a:r>
              <a:rPr lang="en-US" sz="2000" u="sng" dirty="0">
                <a:hlinkClick r:id="rId3"/>
              </a:rPr>
              <a:t>https://aoprals.state.gov/web920/per_diem.asp</a:t>
            </a:r>
            <a:endParaRPr lang="en-US" sz="2000" dirty="0"/>
          </a:p>
          <a:p>
            <a:r>
              <a:rPr lang="en-US" sz="2000" dirty="0"/>
              <a:t> </a:t>
            </a:r>
          </a:p>
          <a:p>
            <a:r>
              <a:rPr lang="en-US" sz="2000" u="sng" dirty="0"/>
              <a:t>GSA Per Diem Rates</a:t>
            </a:r>
            <a:r>
              <a:rPr lang="en-US" sz="2000" dirty="0"/>
              <a:t>:	Link to view the rates for travel within the contiguous United States - </a:t>
            </a:r>
            <a:r>
              <a:rPr lang="en-US" sz="2000" u="sng" dirty="0">
                <a:hlinkClick r:id="rId4"/>
              </a:rPr>
              <a:t>https://www.gsa.gov/travel/plan-book/per-diem-rates</a:t>
            </a:r>
            <a:endParaRPr lang="en-US" sz="2000" dirty="0"/>
          </a:p>
          <a:p>
            <a:r>
              <a:rPr lang="en-US" sz="2000" dirty="0"/>
              <a:t>	Link to view rates for travel within Alaska, Hawaii, or a US territory - </a:t>
            </a:r>
            <a:r>
              <a:rPr lang="en-US" sz="2000" u="sng" dirty="0">
                <a:hlinkClick r:id="rId5"/>
              </a:rPr>
              <a:t>https://www.defensetravel.dod.mil/site/perdiemCalc.cfm</a:t>
            </a:r>
            <a:endParaRPr lang="en-US" sz="2000" u="sng" dirty="0"/>
          </a:p>
          <a:p>
            <a:endParaRPr lang="en-US" sz="2000" u="sng" dirty="0"/>
          </a:p>
          <a:p>
            <a:r>
              <a:rPr lang="en-US" sz="2000" u="sng" dirty="0"/>
              <a:t>Headquarter City</a:t>
            </a:r>
            <a:r>
              <a:rPr lang="en-US" sz="2000" dirty="0"/>
              <a:t>:  	The location of your office</a:t>
            </a:r>
          </a:p>
          <a:p>
            <a:r>
              <a:rPr lang="en-US" sz="2000" dirty="0"/>
              <a:t> </a:t>
            </a:r>
          </a:p>
          <a:p>
            <a:r>
              <a:rPr lang="en-US" sz="2000" u="sng" dirty="0"/>
              <a:t>Immaterial Items</a:t>
            </a:r>
            <a:r>
              <a:rPr lang="en-US" sz="2000" dirty="0"/>
              <a:t>:		Expenses incurred for less than $10.00.</a:t>
            </a:r>
          </a:p>
          <a:p>
            <a:endParaRPr lang="en-US" dirty="0"/>
          </a:p>
        </p:txBody>
      </p:sp>
    </p:spTree>
    <p:extLst>
      <p:ext uri="{BB962C8B-B14F-4D97-AF65-F5344CB8AC3E}">
        <p14:creationId xmlns:p14="http://schemas.microsoft.com/office/powerpoint/2010/main" val="255007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ERD Training Video</a:t>
            </a:r>
            <a:br>
              <a:rPr lang="en-US" dirty="0"/>
            </a:br>
            <a:r>
              <a:rPr lang="en-US" sz="2200" dirty="0">
                <a:hlinkClick r:id="rId2"/>
              </a:rPr>
              <a:t>https://youtu.be/tQJmOdlF0iA</a:t>
            </a:r>
            <a:endParaRPr lang="en-US" sz="2200" dirty="0"/>
          </a:p>
        </p:txBody>
      </p:sp>
      <p:sp>
        <p:nvSpPr>
          <p:cNvPr id="3" name="Content Placeholder 2"/>
          <p:cNvSpPr>
            <a:spLocks noGrp="1"/>
          </p:cNvSpPr>
          <p:nvPr>
            <p:ph idx="1"/>
          </p:nvPr>
        </p:nvSpPr>
        <p:spPr/>
        <p:txBody>
          <a:bodyPr/>
          <a:lstStyle/>
          <a:p>
            <a:pPr marL="0" indent="0">
              <a:buNone/>
            </a:pPr>
            <a:r>
              <a:rPr lang="en-US" dirty="0"/>
              <a:t>Travel Examples covered in training:</a:t>
            </a:r>
          </a:p>
          <a:p>
            <a:pPr lvl="1"/>
            <a:r>
              <a:rPr lang="en-US" dirty="0"/>
              <a:t>Out of State Conference</a:t>
            </a:r>
          </a:p>
          <a:p>
            <a:pPr lvl="1"/>
            <a:r>
              <a:rPr lang="en-US" dirty="0"/>
              <a:t>Out of State Training</a:t>
            </a:r>
          </a:p>
          <a:p>
            <a:pPr lvl="1"/>
            <a:r>
              <a:rPr lang="en-US" dirty="0"/>
              <a:t>Multiple Day Travel in Nebraska</a:t>
            </a:r>
          </a:p>
          <a:p>
            <a:pPr lvl="1"/>
            <a:r>
              <a:rPr lang="en-US" dirty="0"/>
              <a:t>One Day Travel</a:t>
            </a:r>
          </a:p>
          <a:p>
            <a:pPr lvl="1"/>
            <a:r>
              <a:rPr lang="en-US" dirty="0"/>
              <a:t>International Travel</a:t>
            </a:r>
          </a:p>
        </p:txBody>
      </p:sp>
    </p:spTree>
    <p:extLst>
      <p:ext uri="{BB962C8B-B14F-4D97-AF65-F5344CB8AC3E}">
        <p14:creationId xmlns:p14="http://schemas.microsoft.com/office/powerpoint/2010/main" val="5709845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1016</TotalTime>
  <Words>3633</Words>
  <Application>Microsoft Office PowerPoint</Application>
  <PresentationFormat>Widescreen</PresentationFormat>
  <Paragraphs>388</Paragraphs>
  <Slides>74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Calibri</vt:lpstr>
      <vt:lpstr>Garamond</vt:lpstr>
      <vt:lpstr>Wingdings</vt:lpstr>
      <vt:lpstr>Organic</vt:lpstr>
      <vt:lpstr>                       State Accounting Business User Group (BUG) </vt:lpstr>
      <vt:lpstr>Agenda</vt:lpstr>
      <vt:lpstr>Statute 81-1174 2(b)</vt:lpstr>
      <vt:lpstr> </vt:lpstr>
      <vt:lpstr> </vt:lpstr>
      <vt:lpstr>PowerPoint Presentation</vt:lpstr>
      <vt:lpstr>Definition of Terms</vt:lpstr>
      <vt:lpstr>PowerPoint Presentation</vt:lpstr>
      <vt:lpstr>ERD Training Video https://youtu.be/tQJmOdlF0iA</vt:lpstr>
      <vt:lpstr>Other Expense Reimbursement Items</vt:lpstr>
      <vt:lpstr>Financial Reporting</vt:lpstr>
      <vt:lpstr>Announcements</vt:lpstr>
      <vt:lpstr>Announcements</vt:lpstr>
      <vt:lpstr>Questions?</vt:lpstr>
      <vt:lpstr>Fiscal Year End Schedule</vt:lpstr>
      <vt:lpstr>Tuesday, June 1, 2021</vt:lpstr>
      <vt:lpstr>Thursday, June 10, 2021</vt:lpstr>
      <vt:lpstr>Monday, June 21, 2021</vt:lpstr>
      <vt:lpstr>Thursday, June 24, 2021 </vt:lpstr>
      <vt:lpstr>Friday, June 25, 2021 </vt:lpstr>
      <vt:lpstr>Monday, June 28, 2021</vt:lpstr>
      <vt:lpstr>Tuesday, June 29, 2021</vt:lpstr>
      <vt:lpstr>Wednesday, June 30, 2021</vt:lpstr>
      <vt:lpstr>Thursday, July 1, 2021</vt:lpstr>
      <vt:lpstr>Friday, July 2, 2021</vt:lpstr>
      <vt:lpstr>Thursday, July 15, 2021</vt:lpstr>
      <vt:lpstr>Friday, July 30, 2021</vt:lpstr>
      <vt:lpstr>Biennial Carryover Reports</vt:lpstr>
      <vt:lpstr>Thursday, September 30, 2021</vt:lpstr>
      <vt:lpstr>Questions?</vt:lpstr>
      <vt:lpstr>Financial Reporting Package</vt:lpstr>
      <vt:lpstr>Financial Reporting Package</vt:lpstr>
      <vt:lpstr>Financial Reporting Package</vt:lpstr>
      <vt:lpstr>Schedule of Expenditures of Federal Awards  </vt:lpstr>
      <vt:lpstr>Schedule of Expenditures of Federal Awards (SEFA)</vt:lpstr>
      <vt:lpstr>Schedule of Expenditures of Federal Awards (SEFA)</vt:lpstr>
      <vt:lpstr>Questions?</vt:lpstr>
      <vt:lpstr>Fixed Assets </vt:lpstr>
      <vt:lpstr>PowerPoint Presentation</vt:lpstr>
      <vt:lpstr>Creating an Asset Master  </vt:lpstr>
      <vt:lpstr>PowerPoint Presentation</vt:lpstr>
      <vt:lpstr>PowerPoint Presentation</vt:lpstr>
      <vt:lpstr>PowerPoint Presentation</vt:lpstr>
      <vt:lpstr>PowerPoint Presentation</vt:lpstr>
      <vt:lpstr>Fixed  Asset  Reports  </vt:lpstr>
      <vt:lpstr>Unposted Fixed Asset Report</vt:lpstr>
      <vt:lpstr>PowerPoint Presentation</vt:lpstr>
      <vt:lpstr>Fixed Asset No Cost Integrity Report</vt:lpstr>
      <vt:lpstr>PowerPoint Presentation</vt:lpstr>
      <vt:lpstr>Posting Costs to an Asset </vt:lpstr>
      <vt:lpstr>State of NE -&gt; Fixed Assets -&gt; Post Fixed Asset Transactions-&gt; Revise Unposted F/A Entries</vt:lpstr>
      <vt:lpstr>Asset Master-&gt; Asset Balance Info -&gt; Cost Summary </vt:lpstr>
      <vt:lpstr>Split Asset Transaction</vt:lpstr>
      <vt:lpstr>PowerPoint Presentation</vt:lpstr>
      <vt:lpstr>PowerPoint Presentation</vt:lpstr>
      <vt:lpstr>Fixed Assets: prior month cost posting</vt:lpstr>
      <vt:lpstr>JE approved and posted </vt:lpstr>
      <vt:lpstr>PowerPoint Presentation</vt:lpstr>
      <vt:lpstr>PowerPoint Presentation</vt:lpstr>
      <vt:lpstr>PowerPoint Presentation</vt:lpstr>
      <vt:lpstr> Oops! I posted both my DR and CR transactions, now what? </vt:lpstr>
      <vt:lpstr>Summary </vt:lpstr>
      <vt:lpstr>Construction in progress </vt:lpstr>
      <vt:lpstr>CIP</vt:lpstr>
      <vt:lpstr>Phases of an Application Software Project </vt:lpstr>
      <vt:lpstr>Construction Commitments</vt:lpstr>
      <vt:lpstr>Questions?</vt:lpstr>
      <vt:lpstr>O Batches</vt:lpstr>
      <vt:lpstr>Unposted O Batches</vt:lpstr>
      <vt:lpstr>Biennial Carryover Reports</vt:lpstr>
      <vt:lpstr>Biennial Carryover Reports</vt:lpstr>
      <vt:lpstr>Biennial Carryover Reports</vt:lpstr>
      <vt:lpstr>Questions?</vt:lpstr>
      <vt:lpstr>Questions?</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Accounting Business User Group (BUG)</dc:title>
  <dc:creator>Muffly, Shannon</dc:creator>
  <cp:lastModifiedBy>Le, Kevin</cp:lastModifiedBy>
  <cp:revision>73</cp:revision>
  <cp:lastPrinted>2019-05-17T16:53:06Z</cp:lastPrinted>
  <dcterms:created xsi:type="dcterms:W3CDTF">2019-05-13T19:51:07Z</dcterms:created>
  <dcterms:modified xsi:type="dcterms:W3CDTF">2021-05-21T18:04:23Z</dcterms:modified>
</cp:coreProperties>
</file>